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0" r:id="rId6"/>
  </p:sldMasterIdLst>
  <p:notesMasterIdLst>
    <p:notesMasterId r:id="rId37"/>
  </p:notesMasterIdLst>
  <p:sldIdLst>
    <p:sldId id="256" r:id="rId7"/>
    <p:sldId id="260" r:id="rId8"/>
    <p:sldId id="265" r:id="rId9"/>
    <p:sldId id="264" r:id="rId10"/>
    <p:sldId id="266" r:id="rId11"/>
    <p:sldId id="267" r:id="rId12"/>
    <p:sldId id="268" r:id="rId13"/>
    <p:sldId id="269" r:id="rId14"/>
    <p:sldId id="270" r:id="rId15"/>
    <p:sldId id="262" r:id="rId16"/>
    <p:sldId id="263" r:id="rId17"/>
    <p:sldId id="291" r:id="rId18"/>
    <p:sldId id="272" r:id="rId19"/>
    <p:sldId id="273" r:id="rId20"/>
    <p:sldId id="279" r:id="rId21"/>
    <p:sldId id="271" r:id="rId22"/>
    <p:sldId id="277" r:id="rId23"/>
    <p:sldId id="278" r:id="rId24"/>
    <p:sldId id="274" r:id="rId25"/>
    <p:sldId id="275" r:id="rId26"/>
    <p:sldId id="276" r:id="rId27"/>
    <p:sldId id="281" r:id="rId28"/>
    <p:sldId id="282" r:id="rId29"/>
    <p:sldId id="280" r:id="rId30"/>
    <p:sldId id="290" r:id="rId31"/>
    <p:sldId id="284" r:id="rId32"/>
    <p:sldId id="285" r:id="rId33"/>
    <p:sldId id="289" r:id="rId34"/>
    <p:sldId id="286" r:id="rId35"/>
    <p:sldId id="28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8BA"/>
    <a:srgbClr val="32B655"/>
    <a:srgbClr val="0000FF"/>
    <a:srgbClr val="162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p:cViewPr varScale="1">
        <p:scale>
          <a:sx n="112" d="100"/>
          <a:sy n="112" d="100"/>
        </p:scale>
        <p:origin x="16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C07FA4-6770-4925-BFCA-2D523E0DC49F}" type="datetimeFigureOut">
              <a:rPr lang="en-US" smtClean="0"/>
              <a:pPr/>
              <a:t>9/17/2024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9E5614-C326-4E20-B531-31CBCDA6FB5B}" type="slidenum">
              <a:rPr lang="en-US" smtClean="0"/>
              <a:pPr/>
              <a:t>‹#›</a:t>
            </a:fld>
            <a:endParaRPr lang="en-US" dirty="0"/>
          </a:p>
        </p:txBody>
      </p:sp>
    </p:spTree>
    <p:extLst>
      <p:ext uri="{BB962C8B-B14F-4D97-AF65-F5344CB8AC3E}">
        <p14:creationId xmlns:p14="http://schemas.microsoft.com/office/powerpoint/2010/main" val="39558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16216C"/>
                </a:solidFill>
                <a:latin typeface="Arial" pitchFamily="34" charset="0"/>
                <a:ea typeface="+mj-ea"/>
                <a:cs typeface="Arial" pitchFamily="34" charset="0"/>
              </a:defRPr>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white">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lang="en-US" dirty="0"/>
              <a:t>Integrity - Service - Innovation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F5E268-B11B-4AE5-955F-819C391D8FBE}" type="datetime1">
              <a:rPr lang="en-US" smtClean="0"/>
              <a:t>9/17/2024</a:t>
            </a:fld>
            <a:endParaRPr lang="en-US" dirty="0"/>
          </a:p>
        </p:txBody>
      </p:sp>
      <p:sp>
        <p:nvSpPr>
          <p:cNvPr id="5" name="Footer Placeholder 4"/>
          <p:cNvSpPr>
            <a:spLocks noGrp="1"/>
          </p:cNvSpPr>
          <p:nvPr>
            <p:ph type="ftr" sz="quarter" idx="11"/>
          </p:nvPr>
        </p:nvSpPr>
        <p:spPr/>
        <p:txBody>
          <a:bodyPr/>
          <a:lstStyle/>
          <a:p>
            <a:r>
              <a:rPr lang="en-US" dirty="0"/>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81CF40F-D2E8-4457-85BF-98119D2517F6}" type="datetime1">
              <a:rPr lang="en-US" smtClean="0"/>
              <a:t>9/17/2024</a:t>
            </a:fld>
            <a:endParaRPr lang="en-US" dirty="0"/>
          </a:p>
        </p:txBody>
      </p:sp>
      <p:sp>
        <p:nvSpPr>
          <p:cNvPr id="6" name="Footer Placeholder 5"/>
          <p:cNvSpPr>
            <a:spLocks noGrp="1"/>
          </p:cNvSpPr>
          <p:nvPr>
            <p:ph type="ftr" sz="quarter" idx="11"/>
          </p:nvPr>
        </p:nvSpPr>
        <p:spPr/>
        <p:txBody>
          <a:bodyPr/>
          <a:lstStyle/>
          <a:p>
            <a:r>
              <a:rPr lang="en-US" dirty="0"/>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75D468-F882-40ED-8B89-4481043CAE08}" type="datetime1">
              <a:rPr lang="en-US" smtClean="0"/>
              <a:t>9/17/2024</a:t>
            </a:fld>
            <a:endParaRPr lang="en-US" dirty="0"/>
          </a:p>
        </p:txBody>
      </p:sp>
      <p:sp>
        <p:nvSpPr>
          <p:cNvPr id="4" name="Footer Placeholder 3"/>
          <p:cNvSpPr>
            <a:spLocks noGrp="1"/>
          </p:cNvSpPr>
          <p:nvPr>
            <p:ph type="ftr" sz="quarter" idx="11"/>
          </p:nvPr>
        </p:nvSpPr>
        <p:spPr/>
        <p:txBody>
          <a:bodyPr/>
          <a:lstStyle/>
          <a:p>
            <a:r>
              <a:rPr lang="en-US" dirty="0"/>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pPr/>
              <a:t>‹#›</a:t>
            </a:fld>
            <a:endParaRPr lang="en-US" dirty="0"/>
          </a:p>
        </p:txBody>
      </p:sp>
      <p:sp>
        <p:nvSpPr>
          <p:cNvPr id="6" name="Title 1"/>
          <p:cNvSpPr>
            <a:spLocks noGrp="1"/>
          </p:cNvSpPr>
          <p:nvPr>
            <p:ph type="title"/>
          </p:nvPr>
        </p:nvSpPr>
        <p:spPr>
          <a:xfrm>
            <a:off x="304800" y="152400"/>
            <a:ext cx="8534400" cy="381000"/>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Questions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Integrity - Service - Innovation</a:t>
            </a:r>
          </a:p>
        </p:txBody>
      </p:sp>
      <p:sp>
        <p:nvSpPr>
          <p:cNvPr id="5" name="TextBox 4"/>
          <p:cNvSpPr txBox="1"/>
          <p:nvPr userDrawn="1"/>
        </p:nvSpPr>
        <p:spPr>
          <a:xfrm>
            <a:off x="304800" y="134112"/>
            <a:ext cx="22098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293685"/>
                </a:solidFill>
                <a:effectLst/>
                <a:uLnTx/>
                <a:uFillTx/>
                <a:latin typeface="Arial" pitchFamily="34" charset="0"/>
                <a:ea typeface="+mj-ea"/>
                <a:cs typeface="Arial" pitchFamily="34" charset="0"/>
              </a:rPr>
              <a:t>Questions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Integrity - Service - Innovation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 name="Picture 1" descr="Proudly Serving America's Hero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5" y="5353050"/>
            <a:ext cx="2024495" cy="1143000"/>
          </a:xfrm>
          <a:prstGeom prst="rect">
            <a:avLst/>
          </a:prstGeom>
        </p:spPr>
      </p:pic>
      <p:grpSp>
        <p:nvGrpSpPr>
          <p:cNvPr id="10" name="Group 9"/>
          <p:cNvGrpSpPr/>
          <p:nvPr/>
        </p:nvGrpSpPr>
        <p:grpSpPr>
          <a:xfrm>
            <a:off x="0" y="6496456"/>
            <a:ext cx="8892020" cy="310191"/>
            <a:chOff x="0" y="6496456"/>
            <a:chExt cx="8892020" cy="310191"/>
          </a:xfrm>
        </p:grpSpPr>
        <p:sp>
          <p:nvSpPr>
            <p:cNvPr id="8" name="Pentagon 7"/>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AB3A1161-BAF8-4686-A041-5C7D3654011D}" type="datetime1">
              <a:rPr lang="en-US" smtClean="0"/>
              <a:t>9/17/2024</a:t>
            </a:fld>
            <a:endParaRPr lang="en-US" dirty="0"/>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sp>
        <p:nvSpPr>
          <p:cNvPr id="6"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dirty="0"/>
          </a:p>
        </p:txBody>
      </p:sp>
      <p:sp>
        <p:nvSpPr>
          <p:cNvPr id="13" name="TextBox 12"/>
          <p:cNvSpPr txBox="1"/>
          <p:nvPr/>
        </p:nvSpPr>
        <p:spPr>
          <a:xfrm>
            <a:off x="933450" y="3394392"/>
            <a:ext cx="5553075" cy="369888"/>
          </a:xfrm>
          <a:prstGeom prst="rect">
            <a:avLst/>
          </a:prstGeom>
          <a:noFill/>
        </p:spPr>
        <p:txBody>
          <a:bodyPr>
            <a:spAutoFit/>
          </a:bodyPr>
          <a:lstStyle/>
          <a:p>
            <a:pPr>
              <a:defRPr/>
            </a:pPr>
            <a:r>
              <a:rPr lang="en-US" i="1" dirty="0">
                <a:solidFill>
                  <a:srgbClr val="626364"/>
                </a:solidFill>
              </a:rPr>
              <a:t>Defense Finance and Accounting Service</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18720" y="228600"/>
            <a:ext cx="2273300" cy="25989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dirty="0"/>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dirty="0"/>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dirty="0"/>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dirty="0"/>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dirty="0"/>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dirty="0"/>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dirty="0"/>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CEDCC740-8015-49CC-8DB8-B5F138B230B2}" type="datetime1">
              <a:rPr lang="en-US" smtClean="0"/>
              <a:t>9/17/2024</a:t>
            </a:fld>
            <a:endParaRPr lang="en-US" dirty="0"/>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pic>
        <p:nvPicPr>
          <p:cNvPr id="12" name="Picture 11" descr="Proudly Serving America's Hero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5" r:id="rId2"/>
    <p:sldLayoutId id="2147483665" r:id="rId3"/>
  </p:sldLayoutIdLst>
  <p:hf hd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dirty="0"/>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dirty="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2" name="Picture 1" descr="watermark - Proudly Serving America's Heroes logo"/>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00037" y="1066800"/>
            <a:ext cx="8534400" cy="481839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6"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wmf"/><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c.piee.eb.mil/xhtml/auth/web/homepage/vendorCustomerSupport.xhtml"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eetraining.eb.mil/wbt/"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cq.osd.mil/log/rfid/index.htm" TargetMode="External"/><Relationship Id="rId2" Type="http://schemas.openxmlformats.org/officeDocument/2006/relationships/hyperlink" Target="https://piee.eb.mil/" TargetMode="External"/><Relationship Id="rId1" Type="http://schemas.openxmlformats.org/officeDocument/2006/relationships/slideLayout" Target="../slideLayouts/slideLayout2.xml"/><Relationship Id="rId5" Type="http://schemas.openxmlformats.org/officeDocument/2006/relationships/hyperlink" Target="https://www.acquisition.gov/browse/index/far" TargetMode="External"/><Relationship Id="rId4" Type="http://schemas.openxmlformats.org/officeDocument/2006/relationships/hyperlink" Target="http://www.acq.osd.mil/dpap/pdi/uid/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cq.osd.mil/dpap/dars/dfars/html/r20121231/232_70.htm#232.70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wmf"/><Relationship Id="rId7" Type="http://schemas.openxmlformats.org/officeDocument/2006/relationships/image" Target="../media/image19.jpeg"/><Relationship Id="rId12" Type="http://schemas.openxmlformats.org/officeDocument/2006/relationships/image" Target="../media/image22.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34056"/>
            <a:ext cx="6172200" cy="914400"/>
          </a:xfrm>
        </p:spPr>
        <p:txBody>
          <a:bodyPr/>
          <a:lstStyle/>
          <a:p>
            <a:r>
              <a:rPr lang="en-US" altLang="en-US" dirty="0"/>
              <a:t>Wide Area Workflow (WAWF)</a:t>
            </a:r>
            <a:endParaRPr lang="en-US" dirty="0">
              <a:solidFill>
                <a:srgbClr val="16216C"/>
              </a:solidFill>
            </a:endParaRPr>
          </a:p>
        </p:txBody>
      </p:sp>
      <p:sp>
        <p:nvSpPr>
          <p:cNvPr id="3" name="Subtitle 2"/>
          <p:cNvSpPr>
            <a:spLocks noGrp="1"/>
          </p:cNvSpPr>
          <p:nvPr>
            <p:ph type="subTitle" idx="1"/>
          </p:nvPr>
        </p:nvSpPr>
        <p:spPr/>
        <p:txBody>
          <a:bodyPr/>
          <a:lstStyle/>
          <a:p>
            <a:pPr>
              <a:spcBef>
                <a:spcPct val="0"/>
              </a:spcBef>
            </a:pPr>
            <a:r>
              <a:rPr lang="en-US" altLang="en-US" sz="2000" dirty="0"/>
              <a:t>Releana DeScott</a:t>
            </a:r>
          </a:p>
          <a:p>
            <a:pPr>
              <a:spcBef>
                <a:spcPct val="0"/>
              </a:spcBef>
            </a:pPr>
            <a:r>
              <a:rPr lang="en-US" altLang="en-US" sz="2000" dirty="0"/>
              <a:t>Business Integration Services</a:t>
            </a:r>
          </a:p>
          <a:p>
            <a:pPr>
              <a:spcBef>
                <a:spcPct val="0"/>
              </a:spcBef>
            </a:pPr>
            <a:r>
              <a:rPr lang="en-US" altLang="en-US" sz="2000" dirty="0"/>
              <a:t>October 15-17, 2024</a:t>
            </a:r>
          </a:p>
          <a:p>
            <a:endParaRPr lang="en-US" dirty="0"/>
          </a:p>
        </p:txBody>
      </p:sp>
      <p:sp>
        <p:nvSpPr>
          <p:cNvPr id="4" name="Footer Placeholder 3"/>
          <p:cNvSpPr>
            <a:spLocks noGrp="1"/>
          </p:cNvSpPr>
          <p:nvPr>
            <p:ph type="ftr" sz="quarter" idx="11"/>
          </p:nvPr>
        </p:nvSpPr>
        <p:spPr bwMode="black"/>
        <p:txBody>
          <a:bodyPr/>
          <a:lstStyle/>
          <a:p>
            <a:pPr>
              <a:defRPr/>
            </a:pPr>
            <a:r>
              <a:rPr lang="en-US" dirty="0"/>
              <a:t>Integrity - Service - Innovation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D35705-E5FC-6CA7-A323-03081C8CB3A5}"/>
              </a:ext>
            </a:extLst>
          </p:cNvPr>
          <p:cNvSpPr>
            <a:spLocks noGrp="1"/>
          </p:cNvSpPr>
          <p:nvPr>
            <p:ph type="dt" sz="half" idx="10"/>
          </p:nvPr>
        </p:nvSpPr>
        <p:spPr>
          <a:xfrm>
            <a:off x="381000" y="6477000"/>
            <a:ext cx="2209800" cy="381000"/>
          </a:xfrm>
        </p:spPr>
        <p:txBody>
          <a:bodyPr/>
          <a:lstStyle/>
          <a:p>
            <a:fld id="{58B6425D-14C1-469B-A1DA-F3DF901AC91C}" type="datetime1">
              <a:rPr lang="en-US" smtClean="0"/>
              <a:t>9/17/2024</a:t>
            </a:fld>
            <a:endParaRPr lang="en-US" dirty="0"/>
          </a:p>
        </p:txBody>
      </p:sp>
      <p:sp>
        <p:nvSpPr>
          <p:cNvPr id="6" name="Footer Placeholder 5">
            <a:extLst>
              <a:ext uri="{FF2B5EF4-FFF2-40B4-BE49-F238E27FC236}">
                <a16:creationId xmlns:a16="http://schemas.microsoft.com/office/drawing/2014/main" id="{EF33271E-2A62-A772-9AF8-9A39CB960B48}"/>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BC2F0018-B32A-66E4-9F4F-BD600C6ACEC5}"/>
              </a:ext>
            </a:extLst>
          </p:cNvPr>
          <p:cNvSpPr>
            <a:spLocks noGrp="1"/>
          </p:cNvSpPr>
          <p:nvPr>
            <p:ph type="sldNum" sz="quarter" idx="12"/>
          </p:nvPr>
        </p:nvSpPr>
        <p:spPr/>
        <p:txBody>
          <a:bodyPr/>
          <a:lstStyle/>
          <a:p>
            <a:fld id="{ADB0A4B7-05AF-4F5F-8812-770AA6AFFD2E}" type="slidenum">
              <a:rPr lang="en-US" smtClean="0"/>
              <a:pPr/>
              <a:t>10</a:t>
            </a:fld>
            <a:endParaRPr lang="en-US" dirty="0"/>
          </a:p>
        </p:txBody>
      </p:sp>
      <p:sp>
        <p:nvSpPr>
          <p:cNvPr id="8" name="Title 7">
            <a:extLst>
              <a:ext uri="{FF2B5EF4-FFF2-40B4-BE49-F238E27FC236}">
                <a16:creationId xmlns:a16="http://schemas.microsoft.com/office/drawing/2014/main" id="{BE0928D9-513F-0857-9D8C-ED9523945DE7}"/>
              </a:ext>
            </a:extLst>
          </p:cNvPr>
          <p:cNvSpPr>
            <a:spLocks noGrp="1"/>
          </p:cNvSpPr>
          <p:nvPr>
            <p:ph type="title"/>
          </p:nvPr>
        </p:nvSpPr>
        <p:spPr>
          <a:xfrm>
            <a:off x="152400" y="152400"/>
            <a:ext cx="8686800" cy="381000"/>
          </a:xfrm>
        </p:spPr>
        <p:txBody>
          <a:bodyPr>
            <a:normAutofit fontScale="90000"/>
          </a:bodyPr>
          <a:lstStyle/>
          <a:p>
            <a:r>
              <a:rPr lang="en-US" altLang="en-US" dirty="0"/>
              <a:t>Procurement Integrated Enterprise Environment (PIEE)</a:t>
            </a:r>
            <a:endParaRPr lang="en-US" dirty="0"/>
          </a:p>
        </p:txBody>
      </p:sp>
      <p:pic>
        <p:nvPicPr>
          <p:cNvPr id="9" name="Content Placeholder 1">
            <a:extLst>
              <a:ext uri="{FF2B5EF4-FFF2-40B4-BE49-F238E27FC236}">
                <a16:creationId xmlns:a16="http://schemas.microsoft.com/office/drawing/2014/main" id="{FDE87870-7617-F54F-C02F-77BE76110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1219200"/>
            <a:ext cx="8534400" cy="4267200"/>
          </a:xfrm>
          <a:prstGeom prst="rect">
            <a:avLst/>
          </a:prstGeom>
        </p:spPr>
      </p:pic>
    </p:spTree>
    <p:extLst>
      <p:ext uri="{BB962C8B-B14F-4D97-AF65-F5344CB8AC3E}">
        <p14:creationId xmlns:p14="http://schemas.microsoft.com/office/powerpoint/2010/main" val="81218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69A9D-A36B-A9E6-85B6-254B2F13CD57}"/>
              </a:ext>
            </a:extLst>
          </p:cNvPr>
          <p:cNvSpPr>
            <a:spLocks noGrp="1"/>
          </p:cNvSpPr>
          <p:nvPr>
            <p:ph type="title"/>
          </p:nvPr>
        </p:nvSpPr>
        <p:spPr/>
        <p:txBody>
          <a:bodyPr>
            <a:noAutofit/>
          </a:bodyPr>
          <a:lstStyle/>
          <a:p>
            <a:r>
              <a:rPr lang="en-US" altLang="en-US" sz="2200" dirty="0"/>
              <a:t>PIEE/WAWF Log In</a:t>
            </a:r>
            <a:endParaRPr lang="en-US" sz="2200" dirty="0"/>
          </a:p>
        </p:txBody>
      </p:sp>
      <p:sp>
        <p:nvSpPr>
          <p:cNvPr id="6" name="Content Placeholder 5">
            <a:extLst>
              <a:ext uri="{FF2B5EF4-FFF2-40B4-BE49-F238E27FC236}">
                <a16:creationId xmlns:a16="http://schemas.microsoft.com/office/drawing/2014/main" id="{C2254F20-8B87-AA46-8675-CC1EFE6C04B1}"/>
              </a:ext>
            </a:extLst>
          </p:cNvPr>
          <p:cNvSpPr>
            <a:spLocks noGrp="1"/>
          </p:cNvSpPr>
          <p:nvPr>
            <p:ph idx="1"/>
          </p:nvPr>
        </p:nvSpPr>
        <p:spPr>
          <a:xfrm>
            <a:off x="304800" y="1066800"/>
            <a:ext cx="8534400" cy="1600200"/>
          </a:xfrm>
        </p:spPr>
        <p:txBody>
          <a:bodyPr/>
          <a:lstStyle/>
          <a:p>
            <a:r>
              <a:rPr lang="en-US" altLang="en-US" dirty="0"/>
              <a:t>PIEE delivers access to a number of business applications and capabilities that were once managed independently.</a:t>
            </a:r>
          </a:p>
          <a:p>
            <a:pPr marL="0" indent="0">
              <a:buNone/>
            </a:pPr>
            <a:endParaRPr lang="en-US" dirty="0"/>
          </a:p>
        </p:txBody>
      </p:sp>
      <p:sp>
        <p:nvSpPr>
          <p:cNvPr id="2" name="Date Placeholder 1">
            <a:extLst>
              <a:ext uri="{FF2B5EF4-FFF2-40B4-BE49-F238E27FC236}">
                <a16:creationId xmlns:a16="http://schemas.microsoft.com/office/drawing/2014/main" id="{E2F20935-5E8F-84D6-ABC1-2F360949CD4B}"/>
              </a:ext>
            </a:extLst>
          </p:cNvPr>
          <p:cNvSpPr>
            <a:spLocks noGrp="1"/>
          </p:cNvSpPr>
          <p:nvPr>
            <p:ph type="dt" sz="half" idx="10"/>
          </p:nvPr>
        </p:nvSpPr>
        <p:spPr>
          <a:xfrm>
            <a:off x="381000" y="6477000"/>
            <a:ext cx="2209800" cy="381000"/>
          </a:xfrm>
        </p:spPr>
        <p:txBody>
          <a:bodyPr/>
          <a:lstStyle/>
          <a:p>
            <a:fld id="{6FCD7B4B-912F-4FE3-BDA2-C79A92080C38}" type="datetime1">
              <a:rPr lang="en-US" smtClean="0"/>
              <a:t>9/17/2024</a:t>
            </a:fld>
            <a:endParaRPr lang="en-US" dirty="0"/>
          </a:p>
        </p:txBody>
      </p:sp>
      <p:sp>
        <p:nvSpPr>
          <p:cNvPr id="3" name="Footer Placeholder 2">
            <a:extLst>
              <a:ext uri="{FF2B5EF4-FFF2-40B4-BE49-F238E27FC236}">
                <a16:creationId xmlns:a16="http://schemas.microsoft.com/office/drawing/2014/main" id="{FF9FC87D-BA21-9816-5497-C411B49B0303}"/>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FE61F5B3-F752-25CC-8661-6C9E7BDAD00B}"/>
              </a:ext>
            </a:extLst>
          </p:cNvPr>
          <p:cNvSpPr>
            <a:spLocks noGrp="1"/>
          </p:cNvSpPr>
          <p:nvPr>
            <p:ph type="sldNum" sz="quarter" idx="12"/>
          </p:nvPr>
        </p:nvSpPr>
        <p:spPr/>
        <p:txBody>
          <a:bodyPr/>
          <a:lstStyle/>
          <a:p>
            <a:fld id="{AEDED5F5-54A3-4749-8E90-F5AFC8F8F0DA}" type="slidenum">
              <a:rPr lang="en-US" smtClean="0"/>
              <a:pPr/>
              <a:t>11</a:t>
            </a:fld>
            <a:endParaRPr lang="en-US" dirty="0"/>
          </a:p>
        </p:txBody>
      </p:sp>
      <p:pic>
        <p:nvPicPr>
          <p:cNvPr id="7" name="Picture 2">
            <a:extLst>
              <a:ext uri="{FF2B5EF4-FFF2-40B4-BE49-F238E27FC236}">
                <a16:creationId xmlns:a16="http://schemas.microsoft.com/office/drawing/2014/main" id="{98063E55-A446-7C42-2C3D-DCF3704F95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848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21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029D-166F-9BD8-A0C3-625DB71FC01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0B5EF8-BFB0-8130-221D-6C7FAC22C1A2}"/>
              </a:ext>
            </a:extLst>
          </p:cNvPr>
          <p:cNvSpPr>
            <a:spLocks noGrp="1"/>
          </p:cNvSpPr>
          <p:nvPr>
            <p:ph type="title"/>
          </p:nvPr>
        </p:nvSpPr>
        <p:spPr/>
        <p:txBody>
          <a:bodyPr>
            <a:noAutofit/>
          </a:bodyPr>
          <a:lstStyle/>
          <a:p>
            <a:r>
              <a:rPr lang="en-US" sz="2200" dirty="0"/>
              <a:t>WAWF Module</a:t>
            </a:r>
          </a:p>
        </p:txBody>
      </p:sp>
      <p:sp>
        <p:nvSpPr>
          <p:cNvPr id="9" name="Content Placeholder 8">
            <a:extLst>
              <a:ext uri="{FF2B5EF4-FFF2-40B4-BE49-F238E27FC236}">
                <a16:creationId xmlns:a16="http://schemas.microsoft.com/office/drawing/2014/main" id="{9BBDD854-84A0-73A8-4862-0ADCD12E7CC5}"/>
              </a:ext>
            </a:extLst>
          </p:cNvPr>
          <p:cNvSpPr>
            <a:spLocks noGrp="1"/>
          </p:cNvSpPr>
          <p:nvPr>
            <p:ph idx="1"/>
          </p:nvPr>
        </p:nvSpPr>
        <p:spPr>
          <a:xfrm>
            <a:off x="304800" y="914400"/>
            <a:ext cx="8534400" cy="5562600"/>
          </a:xfrm>
        </p:spPr>
        <p:txBody>
          <a:bodyPr>
            <a:normAutofit/>
          </a:bodyPr>
          <a:lstStyle/>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marL="0" indent="0">
              <a:buNone/>
              <a:defRPr/>
            </a:pPr>
            <a:endParaRPr lang="en-US" sz="1600" dirty="0">
              <a:highlight>
                <a:srgbClr val="FFFF00"/>
              </a:highlight>
            </a:endParaRPr>
          </a:p>
          <a:p>
            <a:pPr>
              <a:defRPr/>
            </a:pPr>
            <a:endParaRPr lang="en-US" sz="1700" dirty="0">
              <a:highlight>
                <a:srgbClr val="FFFF00"/>
              </a:highlight>
            </a:endParaRPr>
          </a:p>
          <a:p>
            <a:pPr marL="0" indent="0">
              <a:buNone/>
              <a:defRPr/>
            </a:pPr>
            <a:endParaRPr lang="en-US" sz="1800" dirty="0">
              <a:highlight>
                <a:srgbClr val="FFFF00"/>
              </a:highlight>
            </a:endParaRPr>
          </a:p>
          <a:p>
            <a:pPr>
              <a:defRPr/>
            </a:pPr>
            <a:endParaRPr lang="en-US" sz="1800" dirty="0">
              <a:highlight>
                <a:srgbClr val="FFFF00"/>
              </a:highlight>
            </a:endParaRPr>
          </a:p>
          <a:p>
            <a:pPr>
              <a:defRPr/>
            </a:pPr>
            <a:endParaRPr lang="en-US" sz="1800" dirty="0">
              <a:highlight>
                <a:srgbClr val="FFFF00"/>
              </a:highlight>
            </a:endParaRPr>
          </a:p>
          <a:p>
            <a:pPr>
              <a:defRPr/>
            </a:pPr>
            <a:endParaRPr lang="en-US" sz="2600" dirty="0"/>
          </a:p>
          <a:p>
            <a:pPr>
              <a:defRPr/>
            </a:pPr>
            <a:endParaRPr lang="en-US" sz="2600" dirty="0"/>
          </a:p>
          <a:p>
            <a:pPr>
              <a:defRPr/>
            </a:pPr>
            <a:endParaRPr lang="en-US" sz="2600" dirty="0"/>
          </a:p>
          <a:p>
            <a:pPr marL="0" indent="0">
              <a:buNone/>
            </a:pPr>
            <a:endParaRPr lang="en-US" dirty="0"/>
          </a:p>
        </p:txBody>
      </p:sp>
      <p:sp>
        <p:nvSpPr>
          <p:cNvPr id="5" name="Date Placeholder 4">
            <a:extLst>
              <a:ext uri="{FF2B5EF4-FFF2-40B4-BE49-F238E27FC236}">
                <a16:creationId xmlns:a16="http://schemas.microsoft.com/office/drawing/2014/main" id="{EC73ACBE-006C-73CB-8AC6-688C74FBE4D2}"/>
              </a:ext>
            </a:extLst>
          </p:cNvPr>
          <p:cNvSpPr>
            <a:spLocks noGrp="1"/>
          </p:cNvSpPr>
          <p:nvPr>
            <p:ph type="dt" sz="half" idx="10"/>
          </p:nvPr>
        </p:nvSpPr>
        <p:spPr>
          <a:xfrm>
            <a:off x="381000" y="6477000"/>
            <a:ext cx="2209800" cy="381000"/>
          </a:xfrm>
        </p:spPr>
        <p:txBody>
          <a:bodyPr/>
          <a:lstStyle/>
          <a:p>
            <a:fld id="{1B964763-1F38-4289-B009-09D9BF16DF5D}" type="datetime1">
              <a:rPr lang="en-US" smtClean="0"/>
              <a:t>9/17/2024</a:t>
            </a:fld>
            <a:endParaRPr lang="en-US" dirty="0"/>
          </a:p>
        </p:txBody>
      </p:sp>
      <p:sp>
        <p:nvSpPr>
          <p:cNvPr id="6" name="Footer Placeholder 5">
            <a:extLst>
              <a:ext uri="{FF2B5EF4-FFF2-40B4-BE49-F238E27FC236}">
                <a16:creationId xmlns:a16="http://schemas.microsoft.com/office/drawing/2014/main" id="{F304C9CD-CDE8-D0CA-0FDC-55EE30FD7E43}"/>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6E7AE240-F25E-20C4-FBC8-8B5E8F25B3F3}"/>
              </a:ext>
            </a:extLst>
          </p:cNvPr>
          <p:cNvSpPr>
            <a:spLocks noGrp="1"/>
          </p:cNvSpPr>
          <p:nvPr>
            <p:ph type="sldNum" sz="quarter" idx="12"/>
          </p:nvPr>
        </p:nvSpPr>
        <p:spPr/>
        <p:txBody>
          <a:bodyPr/>
          <a:lstStyle/>
          <a:p>
            <a:fld id="{ADB0A4B7-05AF-4F5F-8812-770AA6AFFD2E}" type="slidenum">
              <a:rPr lang="en-US" smtClean="0"/>
              <a:pPr/>
              <a:t>12</a:t>
            </a:fld>
            <a:endParaRPr lang="en-US" dirty="0"/>
          </a:p>
        </p:txBody>
      </p:sp>
      <p:pic>
        <p:nvPicPr>
          <p:cNvPr id="4" name="Picture 3">
            <a:extLst>
              <a:ext uri="{FF2B5EF4-FFF2-40B4-BE49-F238E27FC236}">
                <a16:creationId xmlns:a16="http://schemas.microsoft.com/office/drawing/2014/main" id="{66D6EB66-190F-47BD-6C9E-77E65CBB0933}"/>
              </a:ext>
            </a:extLst>
          </p:cNvPr>
          <p:cNvPicPr>
            <a:picLocks noChangeAspect="1"/>
          </p:cNvPicPr>
          <p:nvPr/>
        </p:nvPicPr>
        <p:blipFill>
          <a:blip r:embed="rId2"/>
          <a:stretch>
            <a:fillRect/>
          </a:stretch>
        </p:blipFill>
        <p:spPr>
          <a:xfrm>
            <a:off x="1251438" y="1617959"/>
            <a:ext cx="6096000" cy="3270857"/>
          </a:xfrm>
          <a:prstGeom prst="rect">
            <a:avLst/>
          </a:prstGeom>
        </p:spPr>
      </p:pic>
      <p:sp>
        <p:nvSpPr>
          <p:cNvPr id="2" name="Oval 1">
            <a:extLst>
              <a:ext uri="{FF2B5EF4-FFF2-40B4-BE49-F238E27FC236}">
                <a16:creationId xmlns:a16="http://schemas.microsoft.com/office/drawing/2014/main" id="{81A31701-6B7D-EBBB-DF03-3ED3D4523111}"/>
              </a:ext>
            </a:extLst>
          </p:cNvPr>
          <p:cNvSpPr/>
          <p:nvPr/>
        </p:nvSpPr>
        <p:spPr>
          <a:xfrm>
            <a:off x="1828800" y="3505200"/>
            <a:ext cx="914400" cy="10667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5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a:xfrm>
            <a:off x="304800" y="152400"/>
            <a:ext cx="8534400" cy="381000"/>
          </a:xfrm>
        </p:spPr>
        <p:txBody>
          <a:bodyPr>
            <a:noAutofit/>
          </a:bodyPr>
          <a:lstStyle/>
          <a:p>
            <a:r>
              <a:rPr lang="en-US" sz="2200" dirty="0"/>
              <a:t>WAWF: Create &amp; Process a Number of Documents</a:t>
            </a:r>
            <a:br>
              <a:rPr lang="en-US" sz="2200" dirty="0"/>
            </a:br>
            <a:r>
              <a:rPr lang="en-US" sz="2200" dirty="0"/>
              <a:t>Electronically…</a:t>
            </a:r>
          </a:p>
        </p:txBody>
      </p:sp>
      <p:sp>
        <p:nvSpPr>
          <p:cNvPr id="9" name="Content Placeholder 8">
            <a:extLst>
              <a:ext uri="{FF2B5EF4-FFF2-40B4-BE49-F238E27FC236}">
                <a16:creationId xmlns:a16="http://schemas.microsoft.com/office/drawing/2014/main" id="{03295102-1B64-47FC-8057-12173778149C}"/>
              </a:ext>
            </a:extLst>
          </p:cNvPr>
          <p:cNvSpPr>
            <a:spLocks noGrp="1"/>
          </p:cNvSpPr>
          <p:nvPr>
            <p:ph idx="1"/>
          </p:nvPr>
        </p:nvSpPr>
        <p:spPr>
          <a:xfrm>
            <a:off x="304800" y="876300"/>
            <a:ext cx="7086600" cy="5105400"/>
          </a:xfrm>
        </p:spPr>
        <p:txBody>
          <a:bodyPr>
            <a:normAutofit fontScale="25000" lnSpcReduction="20000"/>
          </a:bodyPr>
          <a:lstStyle/>
          <a:p>
            <a:pPr>
              <a:spcAft>
                <a:spcPts val="600"/>
              </a:spcAft>
            </a:pPr>
            <a:r>
              <a:rPr lang="en-US" sz="6400" dirty="0"/>
              <a:t>Stand Alone</a:t>
            </a:r>
            <a:r>
              <a:rPr lang="en-US" altLang="en-US" sz="6400" dirty="0"/>
              <a:t> Invoice - </a:t>
            </a:r>
            <a:r>
              <a:rPr lang="en-US" altLang="en-US" sz="4000" i="1" dirty="0">
                <a:solidFill>
                  <a:schemeClr val="tx1"/>
                </a:solidFill>
              </a:rPr>
              <a:t>FAR 32.905</a:t>
            </a:r>
          </a:p>
          <a:p>
            <a:pPr>
              <a:spcAft>
                <a:spcPts val="600"/>
              </a:spcAft>
            </a:pPr>
            <a:r>
              <a:rPr lang="en-US" altLang="en-US" sz="6400" dirty="0"/>
              <a:t>Fast Pay Invoice - </a:t>
            </a:r>
            <a:r>
              <a:rPr lang="en-US" altLang="en-US" sz="4000" i="1" dirty="0">
                <a:solidFill>
                  <a:schemeClr val="tx1"/>
                </a:solidFill>
              </a:rPr>
              <a:t>FAR 52.213-1</a:t>
            </a:r>
          </a:p>
          <a:p>
            <a:pPr>
              <a:spcAft>
                <a:spcPts val="600"/>
              </a:spcAft>
            </a:pPr>
            <a:r>
              <a:rPr lang="en-US" altLang="en-US" sz="6400" dirty="0"/>
              <a:t>Invoice 2-IN-1 - </a:t>
            </a:r>
            <a:r>
              <a:rPr lang="en-US" altLang="en-US" sz="4000" i="1" dirty="0">
                <a:solidFill>
                  <a:schemeClr val="tx1"/>
                </a:solidFill>
              </a:rPr>
              <a:t>FAR 32.905</a:t>
            </a:r>
          </a:p>
          <a:p>
            <a:pPr>
              <a:spcAft>
                <a:spcPts val="600"/>
              </a:spcAft>
            </a:pPr>
            <a:r>
              <a:rPr lang="en-US" altLang="en-US" sz="6400" dirty="0"/>
              <a:t>Construction Payment - </a:t>
            </a:r>
            <a:r>
              <a:rPr lang="en-US" altLang="en-US" sz="4000" i="1" dirty="0">
                <a:solidFill>
                  <a:schemeClr val="tx1"/>
                </a:solidFill>
              </a:rPr>
              <a:t>FAR 52.232-5; FAR 52.232-10</a:t>
            </a:r>
          </a:p>
          <a:p>
            <a:pPr>
              <a:spcAft>
                <a:spcPts val="600"/>
              </a:spcAft>
            </a:pPr>
            <a:r>
              <a:rPr lang="en-US" altLang="en-US" sz="6400" dirty="0"/>
              <a:t>Commercial Item Financing - </a:t>
            </a:r>
            <a:r>
              <a:rPr lang="en-US" altLang="en-US" sz="4000" i="1" dirty="0">
                <a:solidFill>
                  <a:schemeClr val="tx1"/>
                </a:solidFill>
              </a:rPr>
              <a:t>FAR 32.202-1(b); FAR 52.232-29 &amp; -30</a:t>
            </a:r>
          </a:p>
          <a:p>
            <a:pPr>
              <a:spcAft>
                <a:spcPts val="600"/>
              </a:spcAft>
            </a:pPr>
            <a:r>
              <a:rPr lang="en-US" altLang="en-US" sz="6400" dirty="0"/>
              <a:t>Performance Based Payment - </a:t>
            </a:r>
            <a:r>
              <a:rPr lang="en-US" altLang="en-US" sz="4000" i="1" dirty="0">
                <a:solidFill>
                  <a:schemeClr val="tx1"/>
                </a:solidFill>
              </a:rPr>
              <a:t>FAR 32.1003; FAR 52.232-32</a:t>
            </a:r>
          </a:p>
          <a:p>
            <a:pPr>
              <a:spcAft>
                <a:spcPts val="600"/>
              </a:spcAft>
            </a:pPr>
            <a:r>
              <a:rPr lang="en-US" altLang="en-US" sz="6400" dirty="0"/>
              <a:t>Progress Payment - </a:t>
            </a:r>
            <a:r>
              <a:rPr lang="en-US" altLang="en-US" sz="4000" i="1" dirty="0">
                <a:solidFill>
                  <a:schemeClr val="tx1"/>
                </a:solidFill>
              </a:rPr>
              <a:t>FAR 32.5; FAR 52.232-16</a:t>
            </a:r>
          </a:p>
          <a:p>
            <a:pPr>
              <a:spcAft>
                <a:spcPts val="600"/>
              </a:spcAft>
            </a:pPr>
            <a:r>
              <a:rPr lang="en-US" altLang="en-US" sz="6400" dirty="0"/>
              <a:t>Stand Alone Receiving Report - </a:t>
            </a:r>
            <a:r>
              <a:rPr lang="en-US" altLang="en-US" sz="4000" i="1" dirty="0">
                <a:solidFill>
                  <a:schemeClr val="tx1"/>
                </a:solidFill>
              </a:rPr>
              <a:t>DFAR Appendix F, DFARS 52.246-7000</a:t>
            </a:r>
          </a:p>
          <a:p>
            <a:pPr>
              <a:spcAft>
                <a:spcPts val="600"/>
              </a:spcAft>
            </a:pPr>
            <a:r>
              <a:rPr lang="en-US" altLang="en-US" sz="6400" dirty="0"/>
              <a:t>Invoice and Receiving Report (Combo) - </a:t>
            </a:r>
            <a:r>
              <a:rPr lang="en-US" altLang="en-US" sz="4000" i="1" dirty="0">
                <a:solidFill>
                  <a:schemeClr val="tx1"/>
                </a:solidFill>
              </a:rPr>
              <a:t>FAR 32.905; DFAR Appendix F</a:t>
            </a:r>
          </a:p>
          <a:p>
            <a:pPr>
              <a:spcAft>
                <a:spcPts val="600"/>
              </a:spcAft>
            </a:pPr>
            <a:r>
              <a:rPr lang="en-US" altLang="en-US" sz="6400" dirty="0"/>
              <a:t>Reparables Receiving Report </a:t>
            </a:r>
          </a:p>
          <a:p>
            <a:pPr>
              <a:spcAft>
                <a:spcPts val="600"/>
              </a:spcAft>
            </a:pPr>
            <a:r>
              <a:rPr lang="en-US" altLang="en-US" sz="6400" dirty="0"/>
              <a:t>Invoice and Reparables Receiving Report (Combo) </a:t>
            </a:r>
          </a:p>
          <a:p>
            <a:pPr>
              <a:spcAft>
                <a:spcPts val="600"/>
              </a:spcAft>
            </a:pPr>
            <a:r>
              <a:rPr lang="en-US" altLang="en-US" sz="6400" dirty="0"/>
              <a:t>Cost Voucher – </a:t>
            </a:r>
            <a:r>
              <a:rPr lang="en-US" altLang="en-US" sz="4000" i="1" dirty="0">
                <a:solidFill>
                  <a:schemeClr val="tx1"/>
                </a:solidFill>
              </a:rPr>
              <a:t>FAR 52.216-7, -13, &amp; -14; FAR 52.323-7</a:t>
            </a:r>
          </a:p>
          <a:p>
            <a:pPr>
              <a:spcAft>
                <a:spcPts val="600"/>
              </a:spcAft>
            </a:pPr>
            <a:r>
              <a:rPr lang="en-US" altLang="en-US" sz="6400" dirty="0"/>
              <a:t>Grant and Cooperative Agreement Voucher </a:t>
            </a:r>
          </a:p>
          <a:p>
            <a:pPr>
              <a:spcAft>
                <a:spcPts val="600"/>
              </a:spcAft>
            </a:pPr>
            <a:r>
              <a:rPr lang="en-US" altLang="en-US" sz="6400" dirty="0"/>
              <a:t>Navy Shipbuilding Invoice (Fixed Price) – </a:t>
            </a:r>
            <a:r>
              <a:rPr lang="en-US" altLang="en-US" sz="4000" i="1" dirty="0">
                <a:solidFill>
                  <a:schemeClr val="tx1"/>
                </a:solidFill>
              </a:rPr>
              <a:t>DoD FMR Vol 10 CH 7 070205-B</a:t>
            </a:r>
          </a:p>
          <a:p>
            <a:pPr>
              <a:spcAft>
                <a:spcPts val="600"/>
              </a:spcAft>
            </a:pPr>
            <a:r>
              <a:rPr lang="en-US" altLang="en-US" sz="6400" dirty="0"/>
              <a:t>Navy Construction / Facilities Management Invoice </a:t>
            </a:r>
          </a:p>
          <a:p>
            <a:pPr>
              <a:spcAft>
                <a:spcPts val="600"/>
              </a:spcAft>
            </a:pPr>
            <a:r>
              <a:rPr lang="en-US" altLang="en-US" sz="6400" dirty="0"/>
              <a:t>Telecom Invoice (Contractual) - </a:t>
            </a:r>
            <a:r>
              <a:rPr lang="en-US" altLang="en-US" sz="4000" i="1" dirty="0">
                <a:solidFill>
                  <a:schemeClr val="tx1"/>
                </a:solidFill>
              </a:rPr>
              <a:t>FAR 52.232-25; DFARS 252.211</a:t>
            </a:r>
          </a:p>
          <a:p>
            <a:pPr>
              <a:spcAft>
                <a:spcPts val="600"/>
              </a:spcAft>
            </a:pPr>
            <a:r>
              <a:rPr lang="en-US" altLang="en-US" sz="6400" dirty="0"/>
              <a:t>Miscellaneous Payment</a:t>
            </a:r>
          </a:p>
          <a:p>
            <a:pPr>
              <a:spcAft>
                <a:spcPts val="600"/>
              </a:spcAft>
            </a:pPr>
            <a:r>
              <a:rPr lang="en-US" altLang="en-US" sz="6400" dirty="0"/>
              <a:t>Telecom Invoice (Non-Contractual)</a:t>
            </a:r>
          </a:p>
          <a:p>
            <a:pPr>
              <a:spcAft>
                <a:spcPts val="600"/>
              </a:spcAft>
            </a:pPr>
            <a:endParaRPr lang="en-US" sz="2300" dirty="0"/>
          </a:p>
          <a:p>
            <a:endParaRPr lang="en-US" dirty="0"/>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77000"/>
            <a:ext cx="2286000" cy="381000"/>
          </a:xfrm>
        </p:spPr>
        <p:txBody>
          <a:bodyPr/>
          <a:lstStyle/>
          <a:p>
            <a:r>
              <a:rPr lang="en-US" dirty="0"/>
              <a:t>   </a:t>
            </a:r>
            <a:fld id="{8C5C373F-500A-46F1-8B93-28D0671C866B}"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13</a:t>
            </a:fld>
            <a:endParaRPr lang="en-US" dirty="0"/>
          </a:p>
        </p:txBody>
      </p:sp>
      <p:pic>
        <p:nvPicPr>
          <p:cNvPr id="2" name="Picture 4">
            <a:extLst>
              <a:ext uri="{FF2B5EF4-FFF2-40B4-BE49-F238E27FC236}">
                <a16:creationId xmlns:a16="http://schemas.microsoft.com/office/drawing/2014/main" id="{14CB5846-9453-B5E8-0A68-459831E73B0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7" y="1219200"/>
            <a:ext cx="18843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a:xfrm>
            <a:off x="150813" y="127381"/>
            <a:ext cx="7392987" cy="381000"/>
          </a:xfrm>
        </p:spPr>
        <p:txBody>
          <a:bodyPr>
            <a:noAutofit/>
          </a:bodyPr>
          <a:lstStyle/>
          <a:p>
            <a:r>
              <a:rPr lang="en-US" altLang="en-US" sz="2000" dirty="0"/>
              <a:t>Documents are Routed Through WAWF According to DoD Activity Address Codes (DoDAACs) Entered by Vendor</a:t>
            </a:r>
            <a:endParaRPr lang="en-US" sz="2000" dirty="0"/>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77000"/>
            <a:ext cx="2286000" cy="381000"/>
          </a:xfrm>
        </p:spPr>
        <p:txBody>
          <a:bodyPr/>
          <a:lstStyle/>
          <a:p>
            <a:r>
              <a:rPr lang="en-US" dirty="0"/>
              <a:t>   </a:t>
            </a:r>
            <a:fld id="{359B74A8-0AC5-42A0-9C64-B54AFBF73D45}"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14</a:t>
            </a:fld>
            <a:endParaRPr lang="en-US" dirty="0"/>
          </a:p>
        </p:txBody>
      </p:sp>
      <p:sp>
        <p:nvSpPr>
          <p:cNvPr id="4" name="Rectangle 3">
            <a:extLst>
              <a:ext uri="{FF2B5EF4-FFF2-40B4-BE49-F238E27FC236}">
                <a16:creationId xmlns:a16="http://schemas.microsoft.com/office/drawing/2014/main" id="{F71833C9-BE89-6A4E-3FDD-E042EC2FE0B7}"/>
              </a:ext>
            </a:extLst>
          </p:cNvPr>
          <p:cNvSpPr>
            <a:spLocks noChangeArrowheads="1"/>
          </p:cNvSpPr>
          <p:nvPr/>
        </p:nvSpPr>
        <p:spPr bwMode="auto">
          <a:xfrm>
            <a:off x="5372100" y="2038350"/>
            <a:ext cx="1522413" cy="142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1"/>
              </a:solidFill>
              <a:latin typeface="Calibri" panose="020F050202020403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id="{817FC9D6-B58F-B211-2C52-D7A89C9296F1}"/>
              </a:ext>
            </a:extLst>
          </p:cNvPr>
          <p:cNvPicPr>
            <a:picLocks noChangeAspect="1"/>
          </p:cNvPicPr>
          <p:nvPr/>
        </p:nvPicPr>
        <p:blipFill>
          <a:blip r:embed="rId2"/>
          <a:stretch>
            <a:fillRect/>
          </a:stretch>
        </p:blipFill>
        <p:spPr>
          <a:xfrm>
            <a:off x="574620" y="1327116"/>
            <a:ext cx="7318734" cy="2753864"/>
          </a:xfrm>
          <a:prstGeom prst="rect">
            <a:avLst/>
          </a:prstGeom>
        </p:spPr>
      </p:pic>
      <p:sp>
        <p:nvSpPr>
          <p:cNvPr id="13" name="TextBox 12">
            <a:extLst>
              <a:ext uri="{FF2B5EF4-FFF2-40B4-BE49-F238E27FC236}">
                <a16:creationId xmlns:a16="http://schemas.microsoft.com/office/drawing/2014/main" id="{892FC2F1-85D7-DD8D-C5DE-589F4024CC01}"/>
              </a:ext>
            </a:extLst>
          </p:cNvPr>
          <p:cNvSpPr txBox="1"/>
          <p:nvPr/>
        </p:nvSpPr>
        <p:spPr>
          <a:xfrm>
            <a:off x="480349" y="853776"/>
            <a:ext cx="4578016" cy="378565"/>
          </a:xfrm>
          <a:prstGeom prst="rect">
            <a:avLst/>
          </a:prstGeom>
          <a:noFill/>
        </p:spPr>
        <p:txBody>
          <a:bodyPr wrap="square">
            <a:spAutoFit/>
          </a:bodyPr>
          <a:lstStyle/>
          <a:p>
            <a:pPr marL="0" marR="0">
              <a:lnSpc>
                <a:spcPct val="107000"/>
              </a:lnSpc>
              <a:spcBef>
                <a:spcPts val="0"/>
              </a:spcBef>
              <a:spcAft>
                <a:spcPts val="800"/>
              </a:spcAft>
            </a:pPr>
            <a:r>
              <a:rPr lang="en-US" b="1"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Contract</a:t>
            </a:r>
            <a:r>
              <a:rPr lang="en-US"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682CFE0-C29A-A8B0-7538-9DC56277397E}"/>
              </a:ext>
            </a:extLst>
          </p:cNvPr>
          <p:cNvSpPr txBox="1"/>
          <p:nvPr/>
        </p:nvSpPr>
        <p:spPr>
          <a:xfrm>
            <a:off x="539059" y="4111686"/>
            <a:ext cx="4460595" cy="378565"/>
          </a:xfrm>
          <a:prstGeom prst="rect">
            <a:avLst/>
          </a:prstGeom>
          <a:noFill/>
        </p:spPr>
        <p:txBody>
          <a:bodyPr wrap="square">
            <a:spAutoFit/>
          </a:bodyPr>
          <a:lstStyle/>
          <a:p>
            <a:pPr marL="0" marR="0">
              <a:lnSpc>
                <a:spcPct val="107000"/>
              </a:lnSpc>
              <a:spcBef>
                <a:spcPts val="0"/>
              </a:spcBef>
              <a:spcAft>
                <a:spcPts val="800"/>
              </a:spcAft>
            </a:pPr>
            <a:r>
              <a:rPr lang="en-US" sz="1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WAWF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D264527E-9B79-A769-B6F2-8CD417CAB585}"/>
              </a:ext>
            </a:extLst>
          </p:cNvPr>
          <p:cNvSpPr/>
          <p:nvPr/>
        </p:nvSpPr>
        <p:spPr>
          <a:xfrm>
            <a:off x="574620" y="1299931"/>
            <a:ext cx="7330457" cy="2753864"/>
          </a:xfrm>
          <a:prstGeom prst="rect">
            <a:avLst/>
          </a:prstGeom>
          <a:noFill/>
          <a:ln w="57150">
            <a:solidFill>
              <a:srgbClr val="002060">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1B28B5E-881E-BC6A-668F-5D1F70F1C357}"/>
              </a:ext>
            </a:extLst>
          </p:cNvPr>
          <p:cNvSpPr/>
          <p:nvPr/>
        </p:nvSpPr>
        <p:spPr>
          <a:xfrm>
            <a:off x="574621" y="4490251"/>
            <a:ext cx="7347392" cy="1894294"/>
          </a:xfrm>
          <a:prstGeom prst="rect">
            <a:avLst/>
          </a:prstGeom>
          <a:noFill/>
          <a:ln w="63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4F519B-7D97-807D-FDE9-596830B658E3}"/>
              </a:ext>
            </a:extLst>
          </p:cNvPr>
          <p:cNvSpPr/>
          <p:nvPr/>
        </p:nvSpPr>
        <p:spPr>
          <a:xfrm>
            <a:off x="914400" y="1524000"/>
            <a:ext cx="1371600" cy="127311"/>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503FAA-6005-31FD-5523-4FE2F9F28AA1}"/>
              </a:ext>
            </a:extLst>
          </p:cNvPr>
          <p:cNvSpPr/>
          <p:nvPr/>
        </p:nvSpPr>
        <p:spPr>
          <a:xfrm>
            <a:off x="3124200" y="2447784"/>
            <a:ext cx="609600" cy="143016"/>
          </a:xfrm>
          <a:prstGeom prst="rect">
            <a:avLst/>
          </a:prstGeom>
          <a:noFill/>
          <a:ln w="34925">
            <a:solidFill>
              <a:srgbClr val="32B6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1D1A3A-23A0-478C-F22F-CC002BCE5EE7}"/>
              </a:ext>
            </a:extLst>
          </p:cNvPr>
          <p:cNvSpPr/>
          <p:nvPr/>
        </p:nvSpPr>
        <p:spPr>
          <a:xfrm>
            <a:off x="6096000" y="3362324"/>
            <a:ext cx="609600" cy="142876"/>
          </a:xfrm>
          <a:prstGeom prst="rect">
            <a:avLst/>
          </a:prstGeom>
          <a:noFill/>
          <a:ln w="38100">
            <a:solidFill>
              <a:srgbClr val="C808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FFA7922-C922-6DE1-E02E-82772C161F1E}"/>
              </a:ext>
            </a:extLst>
          </p:cNvPr>
          <p:cNvSpPr/>
          <p:nvPr/>
        </p:nvSpPr>
        <p:spPr>
          <a:xfrm>
            <a:off x="3124200" y="3362324"/>
            <a:ext cx="647700" cy="142876"/>
          </a:xfrm>
          <a:prstGeom prst="rect">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10C3A6-DAD0-E097-C96C-B37A291CB211}"/>
              </a:ext>
            </a:extLst>
          </p:cNvPr>
          <p:cNvSpPr/>
          <p:nvPr/>
        </p:nvSpPr>
        <p:spPr>
          <a:xfrm>
            <a:off x="3086100" y="1718225"/>
            <a:ext cx="609600" cy="142877"/>
          </a:xfrm>
          <a:prstGeom prst="rect">
            <a:avLst/>
          </a:prstGeom>
          <a:noFill/>
          <a:ln w="3492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6C543813-3499-7451-71BF-199AC946A390}"/>
              </a:ext>
            </a:extLst>
          </p:cNvPr>
          <p:cNvPicPr>
            <a:picLocks noChangeAspect="1"/>
          </p:cNvPicPr>
          <p:nvPr/>
        </p:nvPicPr>
        <p:blipFill>
          <a:blip r:embed="rId3"/>
          <a:stretch>
            <a:fillRect/>
          </a:stretch>
        </p:blipFill>
        <p:spPr>
          <a:xfrm>
            <a:off x="654278" y="4618231"/>
            <a:ext cx="7228458" cy="1470772"/>
          </a:xfrm>
          <a:prstGeom prst="rect">
            <a:avLst/>
          </a:prstGeom>
        </p:spPr>
      </p:pic>
      <p:sp>
        <p:nvSpPr>
          <p:cNvPr id="60" name="Rectangle: Single Corner Rounded 59">
            <a:extLst>
              <a:ext uri="{FF2B5EF4-FFF2-40B4-BE49-F238E27FC236}">
                <a16:creationId xmlns:a16="http://schemas.microsoft.com/office/drawing/2014/main" id="{33261631-ABF8-9B57-8F73-C37F92DEBA0F}"/>
              </a:ext>
            </a:extLst>
          </p:cNvPr>
          <p:cNvSpPr/>
          <p:nvPr/>
        </p:nvSpPr>
        <p:spPr>
          <a:xfrm>
            <a:off x="762000" y="5196923"/>
            <a:ext cx="914400" cy="148137"/>
          </a:xfrm>
          <a:prstGeom prst="round1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Single Corner Rounded 61">
            <a:extLst>
              <a:ext uri="{FF2B5EF4-FFF2-40B4-BE49-F238E27FC236}">
                <a16:creationId xmlns:a16="http://schemas.microsoft.com/office/drawing/2014/main" id="{7A1762E8-2F64-5CA9-CE4C-1147AAC23D9E}"/>
              </a:ext>
            </a:extLst>
          </p:cNvPr>
          <p:cNvSpPr/>
          <p:nvPr/>
        </p:nvSpPr>
        <p:spPr>
          <a:xfrm>
            <a:off x="4648201" y="5196923"/>
            <a:ext cx="445724" cy="101979"/>
          </a:xfrm>
          <a:prstGeom prst="round1Rect">
            <a:avLst/>
          </a:prstGeom>
          <a:noFill/>
          <a:ln w="31750">
            <a:solidFill>
              <a:srgbClr val="32B6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Single Corner Rounded 62">
            <a:extLst>
              <a:ext uri="{FF2B5EF4-FFF2-40B4-BE49-F238E27FC236}">
                <a16:creationId xmlns:a16="http://schemas.microsoft.com/office/drawing/2014/main" id="{497A0FF1-0055-7FD9-BA05-D98B479772C9}"/>
              </a:ext>
            </a:extLst>
          </p:cNvPr>
          <p:cNvSpPr/>
          <p:nvPr/>
        </p:nvSpPr>
        <p:spPr>
          <a:xfrm>
            <a:off x="7315200" y="5196923"/>
            <a:ext cx="457200" cy="106703"/>
          </a:xfrm>
          <a:prstGeom prst="round1Rect">
            <a:avLst/>
          </a:prstGeom>
          <a:noFill/>
          <a:ln w="31750">
            <a:solidFill>
              <a:srgbClr val="C808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Single Corner Rounded 66">
            <a:extLst>
              <a:ext uri="{FF2B5EF4-FFF2-40B4-BE49-F238E27FC236}">
                <a16:creationId xmlns:a16="http://schemas.microsoft.com/office/drawing/2014/main" id="{0CFCC3C5-9178-FCB1-8D93-12B6A5551135}"/>
              </a:ext>
            </a:extLst>
          </p:cNvPr>
          <p:cNvSpPr/>
          <p:nvPr/>
        </p:nvSpPr>
        <p:spPr>
          <a:xfrm>
            <a:off x="762001" y="5923752"/>
            <a:ext cx="448264" cy="134954"/>
          </a:xfrm>
          <a:prstGeom prst="round1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Single Corner Rounded 67">
            <a:extLst>
              <a:ext uri="{FF2B5EF4-FFF2-40B4-BE49-F238E27FC236}">
                <a16:creationId xmlns:a16="http://schemas.microsoft.com/office/drawing/2014/main" id="{CE53CE86-308C-4D81-3E8A-554E61590C4E}"/>
              </a:ext>
            </a:extLst>
          </p:cNvPr>
          <p:cNvSpPr/>
          <p:nvPr/>
        </p:nvSpPr>
        <p:spPr>
          <a:xfrm>
            <a:off x="2514600" y="5638800"/>
            <a:ext cx="685800" cy="114240"/>
          </a:xfrm>
          <a:prstGeom prst="round1Rect">
            <a:avLst/>
          </a:prstGeom>
          <a:noFill/>
          <a:ln w="3175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29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9DD80-6483-7A36-C7FD-B9934827B78A}"/>
              </a:ext>
            </a:extLst>
          </p:cNvPr>
          <p:cNvSpPr>
            <a:spLocks noGrp="1"/>
          </p:cNvSpPr>
          <p:nvPr>
            <p:ph type="title"/>
          </p:nvPr>
        </p:nvSpPr>
        <p:spPr>
          <a:xfrm>
            <a:off x="304800" y="152400"/>
            <a:ext cx="7620000" cy="381000"/>
          </a:xfrm>
        </p:spPr>
        <p:txBody>
          <a:bodyPr>
            <a:normAutofit fontScale="90000"/>
          </a:bodyPr>
          <a:lstStyle/>
          <a:p>
            <a:r>
              <a:rPr lang="en-US" dirty="0"/>
              <a:t>Entitlement/Accounting Systems used to Process Payments</a:t>
            </a:r>
          </a:p>
        </p:txBody>
      </p:sp>
      <p:sp>
        <p:nvSpPr>
          <p:cNvPr id="7" name="Content Placeholder 6">
            <a:extLst>
              <a:ext uri="{FF2B5EF4-FFF2-40B4-BE49-F238E27FC236}">
                <a16:creationId xmlns:a16="http://schemas.microsoft.com/office/drawing/2014/main" id="{5992516E-282A-32D6-94A7-587662647B25}"/>
              </a:ext>
            </a:extLst>
          </p:cNvPr>
          <p:cNvSpPr>
            <a:spLocks noGrp="1"/>
          </p:cNvSpPr>
          <p:nvPr>
            <p:ph idx="1"/>
          </p:nvPr>
        </p:nvSpPr>
        <p:spPr/>
        <p:txBody>
          <a:bodyPr>
            <a:normAutofit fontScale="77500" lnSpcReduction="20000"/>
          </a:bodyPr>
          <a:lstStyle/>
          <a:p>
            <a:r>
              <a:rPr lang="en-US" dirty="0"/>
              <a:t>CAPS-W (</a:t>
            </a:r>
            <a:r>
              <a:rPr lang="en-US" altLang="en-US" sz="2400" dirty="0"/>
              <a:t>Computerized Accounts Payable System-Windows)</a:t>
            </a:r>
          </a:p>
          <a:p>
            <a:pPr lvl="1"/>
            <a:r>
              <a:rPr lang="en-US" altLang="en-US" sz="2000" dirty="0"/>
              <a:t>Army, Defense Agencies and United States Marine Corps (USMC)</a:t>
            </a:r>
          </a:p>
          <a:p>
            <a:r>
              <a:rPr lang="en-US" altLang="en-US" dirty="0"/>
              <a:t>EBS (Enterprise Business System) </a:t>
            </a:r>
          </a:p>
          <a:p>
            <a:pPr lvl="1"/>
            <a:r>
              <a:rPr lang="en-US" altLang="en-US" sz="2100" dirty="0"/>
              <a:t>Defense Logistics Agency (DLA)</a:t>
            </a:r>
          </a:p>
          <a:p>
            <a:r>
              <a:rPr lang="en-US" altLang="en-US" dirty="0"/>
              <a:t>IAPS-E (Integrated Accounts Payable System - Electronic)</a:t>
            </a:r>
          </a:p>
          <a:p>
            <a:pPr lvl="1"/>
            <a:r>
              <a:rPr lang="en-US" altLang="en-US" sz="2100" dirty="0"/>
              <a:t>Air Force</a:t>
            </a:r>
          </a:p>
          <a:p>
            <a:r>
              <a:rPr lang="en-US" altLang="en-US" dirty="0"/>
              <a:t>MOCAS (Mechanization of Contract Administration Services)</a:t>
            </a:r>
          </a:p>
          <a:p>
            <a:pPr lvl="1"/>
            <a:r>
              <a:rPr lang="en-US" altLang="en-US" sz="2100" dirty="0"/>
              <a:t>Defense Contract Management Agency (DCMA) and all the Military Services </a:t>
            </a:r>
          </a:p>
          <a:p>
            <a:r>
              <a:rPr lang="en-US" altLang="en-US" dirty="0"/>
              <a:t>One Pay</a:t>
            </a:r>
          </a:p>
          <a:p>
            <a:pPr lvl="1"/>
            <a:r>
              <a:rPr lang="en-US" altLang="en-US" sz="2100" dirty="0"/>
              <a:t>Navy, Defense Agencies, and USMC</a:t>
            </a:r>
          </a:p>
          <a:p>
            <a:r>
              <a:rPr lang="en-US" altLang="en-US" dirty="0"/>
              <a:t>Navy ERP (Enterprise Resource Planning)</a:t>
            </a:r>
          </a:p>
          <a:p>
            <a:pPr lvl="1"/>
            <a:r>
              <a:rPr lang="en-US" altLang="en-US" sz="2100" dirty="0"/>
              <a:t>Navy</a:t>
            </a:r>
          </a:p>
          <a:p>
            <a:r>
              <a:rPr lang="en-US" altLang="en-US" sz="2500" dirty="0"/>
              <a:t>GFEBS (General Funds Enterprise Business System)</a:t>
            </a:r>
          </a:p>
          <a:p>
            <a:pPr lvl="1"/>
            <a:r>
              <a:rPr lang="en-US" altLang="en-US" sz="2100" dirty="0"/>
              <a:t>Army</a:t>
            </a:r>
          </a:p>
          <a:p>
            <a:r>
              <a:rPr lang="en-US" altLang="en-US" sz="2500" dirty="0"/>
              <a:t>DEAMS (Defense Enterprise Accounting and Management System)</a:t>
            </a:r>
          </a:p>
          <a:p>
            <a:pPr lvl="1"/>
            <a:r>
              <a:rPr lang="en-US" altLang="en-US" sz="2100" dirty="0"/>
              <a:t>US Transportation Command (USTRANSCOM) and Air Force</a:t>
            </a:r>
          </a:p>
          <a:p>
            <a:r>
              <a:rPr lang="en-US" altLang="en-US" sz="2500" dirty="0"/>
              <a:t>DAI (Defense Agencies Initiative)</a:t>
            </a:r>
          </a:p>
          <a:p>
            <a:pPr lvl="1"/>
            <a:r>
              <a:rPr lang="en-US" altLang="en-US" sz="2100" dirty="0"/>
              <a:t>Defense Agencies and USMC</a:t>
            </a:r>
          </a:p>
          <a:p>
            <a:endParaRPr lang="en-US" dirty="0"/>
          </a:p>
        </p:txBody>
      </p:sp>
      <p:sp>
        <p:nvSpPr>
          <p:cNvPr id="2" name="Date Placeholder 1">
            <a:extLst>
              <a:ext uri="{FF2B5EF4-FFF2-40B4-BE49-F238E27FC236}">
                <a16:creationId xmlns:a16="http://schemas.microsoft.com/office/drawing/2014/main" id="{FD8CA962-7994-707E-7076-8AFDF34497D5}"/>
              </a:ext>
            </a:extLst>
          </p:cNvPr>
          <p:cNvSpPr>
            <a:spLocks noGrp="1"/>
          </p:cNvSpPr>
          <p:nvPr>
            <p:ph type="dt" sz="half" idx="10"/>
          </p:nvPr>
        </p:nvSpPr>
        <p:spPr/>
        <p:txBody>
          <a:bodyPr/>
          <a:lstStyle/>
          <a:p>
            <a:fld id="{1248820B-48F6-4C76-8E30-203C32B91387}" type="datetime1">
              <a:rPr lang="en-US" smtClean="0"/>
              <a:pPr/>
              <a:t>9/17/2024</a:t>
            </a:fld>
            <a:endParaRPr lang="en-US" dirty="0"/>
          </a:p>
        </p:txBody>
      </p:sp>
      <p:sp>
        <p:nvSpPr>
          <p:cNvPr id="3" name="Footer Placeholder 2">
            <a:extLst>
              <a:ext uri="{FF2B5EF4-FFF2-40B4-BE49-F238E27FC236}">
                <a16:creationId xmlns:a16="http://schemas.microsoft.com/office/drawing/2014/main" id="{68CDB0E1-C94A-5975-BBB2-3CBE053299CB}"/>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3D3328BB-B804-B859-D2F5-B9760A0B3139}"/>
              </a:ext>
            </a:extLst>
          </p:cNvPr>
          <p:cNvSpPr>
            <a:spLocks noGrp="1"/>
          </p:cNvSpPr>
          <p:nvPr>
            <p:ph type="sldNum" sz="quarter" idx="12"/>
          </p:nvPr>
        </p:nvSpPr>
        <p:spPr/>
        <p:txBody>
          <a:bodyPr/>
          <a:lstStyle/>
          <a:p>
            <a:fld id="{AEDED5F5-54A3-4749-8E90-F5AFC8F8F0DA}" type="slidenum">
              <a:rPr lang="en-US" smtClean="0"/>
              <a:pPr/>
              <a:t>15</a:t>
            </a:fld>
            <a:endParaRPr lang="en-US" dirty="0"/>
          </a:p>
        </p:txBody>
      </p:sp>
    </p:spTree>
    <p:extLst>
      <p:ext uri="{BB962C8B-B14F-4D97-AF65-F5344CB8AC3E}">
        <p14:creationId xmlns:p14="http://schemas.microsoft.com/office/powerpoint/2010/main" val="10187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How Does It Work? </a:t>
            </a:r>
            <a:br>
              <a:rPr lang="en-US" sz="2200" dirty="0"/>
            </a:br>
            <a:r>
              <a:rPr lang="en-US" sz="2200" dirty="0"/>
              <a:t>WAWF Receipts &amp; Acceptance Process</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72237"/>
            <a:ext cx="2286000" cy="385763"/>
          </a:xfrm>
        </p:spPr>
        <p:txBody>
          <a:bodyPr/>
          <a:lstStyle/>
          <a:p>
            <a:r>
              <a:rPr lang="en-US" dirty="0"/>
              <a:t>   </a:t>
            </a:r>
            <a:fld id="{BD544043-C636-4F02-BC6D-2359D8AC4294}"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16</a:t>
            </a:fld>
            <a:endParaRPr lang="en-US" dirty="0"/>
          </a:p>
        </p:txBody>
      </p:sp>
      <p:sp>
        <p:nvSpPr>
          <p:cNvPr id="2" name="Rectangle 2">
            <a:extLst>
              <a:ext uri="{FF2B5EF4-FFF2-40B4-BE49-F238E27FC236}">
                <a16:creationId xmlns:a16="http://schemas.microsoft.com/office/drawing/2014/main" id="{C48194D8-4919-B511-30B9-BD1F92BBF6B4}"/>
              </a:ext>
            </a:extLst>
          </p:cNvPr>
          <p:cNvSpPr>
            <a:spLocks noChangeArrowheads="1"/>
          </p:cNvSpPr>
          <p:nvPr/>
        </p:nvSpPr>
        <p:spPr bwMode="auto">
          <a:xfrm>
            <a:off x="3890963" y="1198562"/>
            <a:ext cx="1293522" cy="493741"/>
          </a:xfrm>
          <a:prstGeom prst="rect">
            <a:avLst/>
          </a:prstGeom>
          <a:solidFill>
            <a:srgbClr val="99CCFF"/>
          </a:solidFill>
          <a:ln w="8001">
            <a:solidFill>
              <a:srgbClr val="000000"/>
            </a:solidFill>
            <a:miter lim="800000"/>
            <a:headEnd/>
            <a:tailEnd/>
          </a:ln>
        </p:spPr>
        <p:txBody>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tx1"/>
                </a:solidFill>
                <a:latin typeface="Calibri" panose="020F0502020204030204" pitchFamily="34" charset="0"/>
              </a:rPr>
              <a:t>  </a:t>
            </a:r>
            <a:r>
              <a:rPr lang="en-US" altLang="en-US" dirty="0">
                <a:solidFill>
                  <a:schemeClr val="tx1"/>
                </a:solidFill>
              </a:rPr>
              <a:t>WAWF</a:t>
            </a:r>
          </a:p>
        </p:txBody>
      </p:sp>
      <p:grpSp>
        <p:nvGrpSpPr>
          <p:cNvPr id="3" name="Group 4">
            <a:extLst>
              <a:ext uri="{FF2B5EF4-FFF2-40B4-BE49-F238E27FC236}">
                <a16:creationId xmlns:a16="http://schemas.microsoft.com/office/drawing/2014/main" id="{CA003F57-269E-5806-CE44-BE539B786C4B}"/>
              </a:ext>
            </a:extLst>
          </p:cNvPr>
          <p:cNvGrpSpPr>
            <a:grpSpLocks/>
          </p:cNvGrpSpPr>
          <p:nvPr/>
        </p:nvGrpSpPr>
        <p:grpSpPr bwMode="auto">
          <a:xfrm>
            <a:off x="2455867" y="1990724"/>
            <a:ext cx="1592262" cy="4521200"/>
            <a:chOff x="1573" y="1321"/>
            <a:chExt cx="1003" cy="2848"/>
          </a:xfrm>
        </p:grpSpPr>
        <p:sp>
          <p:nvSpPr>
            <p:cNvPr id="4" name="Line 5">
              <a:extLst>
                <a:ext uri="{FF2B5EF4-FFF2-40B4-BE49-F238E27FC236}">
                  <a16:creationId xmlns:a16="http://schemas.microsoft.com/office/drawing/2014/main" id="{6635F45F-23FF-447A-3995-248BC7B2E7BD}"/>
                </a:ext>
              </a:extLst>
            </p:cNvPr>
            <p:cNvSpPr>
              <a:spLocks noChangeShapeType="1"/>
            </p:cNvSpPr>
            <p:nvPr/>
          </p:nvSpPr>
          <p:spPr bwMode="auto">
            <a:xfrm flipH="1">
              <a:off x="2058" y="1321"/>
              <a:ext cx="518" cy="971"/>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0" name="Text Box 6">
              <a:extLst>
                <a:ext uri="{FF2B5EF4-FFF2-40B4-BE49-F238E27FC236}">
                  <a16:creationId xmlns:a16="http://schemas.microsoft.com/office/drawing/2014/main" id="{F95720E7-BCBA-9905-ABED-AC4E040D73F3}"/>
                </a:ext>
              </a:extLst>
            </p:cNvPr>
            <p:cNvSpPr txBox="1">
              <a:spLocks noChangeArrowheads="1"/>
            </p:cNvSpPr>
            <p:nvPr/>
          </p:nvSpPr>
          <p:spPr bwMode="auto">
            <a:xfrm>
              <a:off x="1573" y="3098"/>
              <a:ext cx="188" cy="173"/>
            </a:xfrm>
            <a:prstGeom prst="rect">
              <a:avLst/>
            </a:prstGeom>
            <a:noFill/>
            <a:ln w="9525">
              <a:noFill/>
              <a:miter lim="800000"/>
              <a:headEnd/>
              <a:tailEnd/>
            </a:ln>
            <a:effectLst/>
          </p:spPr>
          <p:txBody>
            <a:bodyPr wrap="none">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3.</a:t>
              </a:r>
            </a:p>
          </p:txBody>
        </p:sp>
        <p:pic>
          <p:nvPicPr>
            <p:cNvPr id="11" name="Picture 7" descr="MPj03168910000[1]">
              <a:extLst>
                <a:ext uri="{FF2B5EF4-FFF2-40B4-BE49-F238E27FC236}">
                  <a16:creationId xmlns:a16="http://schemas.microsoft.com/office/drawing/2014/main" id="{EE77D6FD-363A-88DD-A096-149000030E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7" y="2338"/>
              <a:ext cx="611"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in">
                  <a:solidFill>
                    <a:srgbClr val="000000"/>
                  </a:solidFill>
                  <a:miter lim="800000"/>
                  <a:headEnd/>
                  <a:tailEnd/>
                </a14:hiddenLine>
              </a:ext>
            </a:extLst>
          </p:spPr>
        </p:pic>
        <p:sp>
          <p:nvSpPr>
            <p:cNvPr id="12" name="Text Box 8">
              <a:extLst>
                <a:ext uri="{FF2B5EF4-FFF2-40B4-BE49-F238E27FC236}">
                  <a16:creationId xmlns:a16="http://schemas.microsoft.com/office/drawing/2014/main" id="{7F93E653-6845-1B13-3046-B4EDE7557798}"/>
                </a:ext>
              </a:extLst>
            </p:cNvPr>
            <p:cNvSpPr txBox="1">
              <a:spLocks noChangeArrowheads="1"/>
            </p:cNvSpPr>
            <p:nvPr/>
          </p:nvSpPr>
          <p:spPr bwMode="auto">
            <a:xfrm>
              <a:off x="1658" y="3287"/>
              <a:ext cx="730"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b="1" dirty="0">
                  <a:solidFill>
                    <a:srgbClr val="000000"/>
                  </a:solidFill>
                </a:rPr>
                <a:t>Government Acceptor</a:t>
              </a:r>
            </a:p>
            <a:p>
              <a:pPr eaLnBrk="1" hangingPunct="1">
                <a:spcBef>
                  <a:spcPct val="50000"/>
                </a:spcBef>
                <a:buFontTx/>
                <a:buNone/>
              </a:pPr>
              <a:r>
                <a:rPr lang="en-US" altLang="en-US" sz="1000" dirty="0">
                  <a:solidFill>
                    <a:srgbClr val="000000"/>
                  </a:solidFill>
                </a:rPr>
                <a:t>Receives email notification of awaiting actions.  Accepts or rejects using WAWF.</a:t>
              </a:r>
            </a:p>
          </p:txBody>
        </p:sp>
      </p:grpSp>
      <p:grpSp>
        <p:nvGrpSpPr>
          <p:cNvPr id="13" name="Group 9">
            <a:extLst>
              <a:ext uri="{FF2B5EF4-FFF2-40B4-BE49-F238E27FC236}">
                <a16:creationId xmlns:a16="http://schemas.microsoft.com/office/drawing/2014/main" id="{31B9811C-F33A-C36D-D899-2161965FEBB6}"/>
              </a:ext>
            </a:extLst>
          </p:cNvPr>
          <p:cNvGrpSpPr>
            <a:grpSpLocks/>
          </p:cNvGrpSpPr>
          <p:nvPr/>
        </p:nvGrpSpPr>
        <p:grpSpPr bwMode="auto">
          <a:xfrm>
            <a:off x="438296" y="2046284"/>
            <a:ext cx="3111500" cy="4370389"/>
            <a:chOff x="477" y="1202"/>
            <a:chExt cx="1960" cy="2753"/>
          </a:xfrm>
        </p:grpSpPr>
        <p:sp>
          <p:nvSpPr>
            <p:cNvPr id="14" name="Text Box 10">
              <a:extLst>
                <a:ext uri="{FF2B5EF4-FFF2-40B4-BE49-F238E27FC236}">
                  <a16:creationId xmlns:a16="http://schemas.microsoft.com/office/drawing/2014/main" id="{FD52AE46-02C1-DD26-DC9E-BDF11BEE0F24}"/>
                </a:ext>
              </a:extLst>
            </p:cNvPr>
            <p:cNvSpPr txBox="1">
              <a:spLocks noChangeArrowheads="1"/>
            </p:cNvSpPr>
            <p:nvPr/>
          </p:nvSpPr>
          <p:spPr bwMode="auto">
            <a:xfrm>
              <a:off x="477" y="2458"/>
              <a:ext cx="188" cy="173"/>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2.</a:t>
              </a:r>
            </a:p>
          </p:txBody>
        </p:sp>
        <p:cxnSp>
          <p:nvCxnSpPr>
            <p:cNvPr id="15" name="AutoShape 11">
              <a:extLst>
                <a:ext uri="{FF2B5EF4-FFF2-40B4-BE49-F238E27FC236}">
                  <a16:creationId xmlns:a16="http://schemas.microsoft.com/office/drawing/2014/main" id="{6F0CB181-47F3-B5CF-4467-2164E8E036FB}"/>
                </a:ext>
              </a:extLst>
            </p:cNvPr>
            <p:cNvCxnSpPr>
              <a:cxnSpLocks noChangeShapeType="1"/>
            </p:cNvCxnSpPr>
            <p:nvPr/>
          </p:nvCxnSpPr>
          <p:spPr bwMode="auto">
            <a:xfrm flipV="1">
              <a:off x="1326" y="1202"/>
              <a:ext cx="1111" cy="738"/>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16" name="Picture 12" descr="MPj01849050000[1]">
              <a:extLst>
                <a:ext uri="{FF2B5EF4-FFF2-40B4-BE49-F238E27FC236}">
                  <a16:creationId xmlns:a16="http://schemas.microsoft.com/office/drawing/2014/main" id="{71325742-FDAC-465D-8F08-857E803ADE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 y="1955"/>
              <a:ext cx="684"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in">
                  <a:solidFill>
                    <a:srgbClr val="000000"/>
                  </a:solidFill>
                  <a:miter lim="800000"/>
                  <a:headEnd/>
                  <a:tailEnd/>
                </a14:hiddenLine>
              </a:ext>
            </a:extLst>
          </p:spPr>
        </p:pic>
        <p:sp>
          <p:nvSpPr>
            <p:cNvPr id="17" name="Text Box 13">
              <a:extLst>
                <a:ext uri="{FF2B5EF4-FFF2-40B4-BE49-F238E27FC236}">
                  <a16:creationId xmlns:a16="http://schemas.microsoft.com/office/drawing/2014/main" id="{AACAA755-3895-F5B2-4BAC-5E3DAB38B8DD}"/>
                </a:ext>
              </a:extLst>
            </p:cNvPr>
            <p:cNvSpPr txBox="1">
              <a:spLocks noChangeArrowheads="1"/>
            </p:cNvSpPr>
            <p:nvPr/>
          </p:nvSpPr>
          <p:spPr bwMode="auto">
            <a:xfrm>
              <a:off x="780" y="2976"/>
              <a:ext cx="684"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b="1" dirty="0">
                  <a:solidFill>
                    <a:srgbClr val="000000"/>
                  </a:solidFill>
                </a:rPr>
                <a:t>Government Inspector</a:t>
              </a:r>
            </a:p>
            <a:p>
              <a:pPr eaLnBrk="1" hangingPunct="1">
                <a:spcBef>
                  <a:spcPct val="50000"/>
                </a:spcBef>
                <a:buFontTx/>
                <a:buNone/>
              </a:pPr>
              <a:r>
                <a:rPr lang="en-US" altLang="en-US" sz="1000" dirty="0">
                  <a:solidFill>
                    <a:srgbClr val="000000"/>
                  </a:solidFill>
                </a:rPr>
                <a:t>Receives email notification of awaiting actions.  Accepts or rejects using WAWF.</a:t>
              </a:r>
            </a:p>
          </p:txBody>
        </p:sp>
      </p:grpSp>
      <p:grpSp>
        <p:nvGrpSpPr>
          <p:cNvPr id="18" name="Group 14">
            <a:extLst>
              <a:ext uri="{FF2B5EF4-FFF2-40B4-BE49-F238E27FC236}">
                <a16:creationId xmlns:a16="http://schemas.microsoft.com/office/drawing/2014/main" id="{25C90835-7D2C-0E11-34FB-FD5C4E97289F}"/>
              </a:ext>
            </a:extLst>
          </p:cNvPr>
          <p:cNvGrpSpPr>
            <a:grpSpLocks/>
          </p:cNvGrpSpPr>
          <p:nvPr/>
        </p:nvGrpSpPr>
        <p:grpSpPr bwMode="auto">
          <a:xfrm>
            <a:off x="136647" y="1086227"/>
            <a:ext cx="3729037" cy="1930401"/>
            <a:chOff x="99" y="672"/>
            <a:chExt cx="2349" cy="1216"/>
          </a:xfrm>
        </p:grpSpPr>
        <p:sp>
          <p:nvSpPr>
            <p:cNvPr id="19" name="Text Box 15">
              <a:extLst>
                <a:ext uri="{FF2B5EF4-FFF2-40B4-BE49-F238E27FC236}">
                  <a16:creationId xmlns:a16="http://schemas.microsoft.com/office/drawing/2014/main" id="{8CE311EB-5337-07B5-ABE9-7249EB098694}"/>
                </a:ext>
              </a:extLst>
            </p:cNvPr>
            <p:cNvSpPr txBox="1">
              <a:spLocks noChangeArrowheads="1"/>
            </p:cNvSpPr>
            <p:nvPr/>
          </p:nvSpPr>
          <p:spPr bwMode="auto">
            <a:xfrm>
              <a:off x="1002" y="952"/>
              <a:ext cx="968"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50" b="1" u="sng" dirty="0">
                  <a:solidFill>
                    <a:schemeClr val="tx1"/>
                  </a:solidFill>
                </a:rPr>
                <a:t>4 ways to input</a:t>
              </a:r>
            </a:p>
            <a:p>
              <a:pPr eaLnBrk="1" hangingPunct="1">
                <a:spcBef>
                  <a:spcPct val="0"/>
                </a:spcBef>
                <a:buFontTx/>
                <a:buNone/>
              </a:pPr>
              <a:r>
                <a:rPr lang="en-US" altLang="en-US" sz="1050" b="1" dirty="0">
                  <a:solidFill>
                    <a:schemeClr val="tx1"/>
                  </a:solidFill>
                </a:rPr>
                <a:t>1. Web Input</a:t>
              </a:r>
            </a:p>
            <a:p>
              <a:pPr eaLnBrk="1" hangingPunct="1">
                <a:spcBef>
                  <a:spcPct val="0"/>
                </a:spcBef>
                <a:buFontTx/>
                <a:buNone/>
              </a:pPr>
              <a:r>
                <a:rPr lang="en-US" altLang="en-US" sz="1050" b="1" dirty="0">
                  <a:solidFill>
                    <a:schemeClr val="tx1"/>
                  </a:solidFill>
                </a:rPr>
                <a:t>2. SFTP</a:t>
              </a:r>
            </a:p>
            <a:p>
              <a:pPr eaLnBrk="1" hangingPunct="1">
                <a:spcBef>
                  <a:spcPct val="0"/>
                </a:spcBef>
                <a:buFontTx/>
                <a:buNone/>
              </a:pPr>
              <a:r>
                <a:rPr lang="en-US" altLang="en-US" sz="1050" b="1" dirty="0">
                  <a:solidFill>
                    <a:schemeClr val="tx1"/>
                  </a:solidFill>
                </a:rPr>
                <a:t>3. EDI</a:t>
              </a:r>
            </a:p>
            <a:p>
              <a:pPr eaLnBrk="1" hangingPunct="1">
                <a:spcBef>
                  <a:spcPct val="0"/>
                </a:spcBef>
                <a:buFontTx/>
                <a:buNone/>
              </a:pPr>
              <a:r>
                <a:rPr lang="en-US" altLang="en-US" sz="1050" b="1" dirty="0">
                  <a:solidFill>
                    <a:schemeClr val="tx1"/>
                  </a:solidFill>
                </a:rPr>
                <a:t>4. Mobile Device</a:t>
              </a:r>
            </a:p>
          </p:txBody>
        </p:sp>
        <p:sp>
          <p:nvSpPr>
            <p:cNvPr id="20" name="Rectangle 16">
              <a:extLst>
                <a:ext uri="{FF2B5EF4-FFF2-40B4-BE49-F238E27FC236}">
                  <a16:creationId xmlns:a16="http://schemas.microsoft.com/office/drawing/2014/main" id="{CFAB7DB8-AE32-07D8-057D-724E2450E147}"/>
                </a:ext>
              </a:extLst>
            </p:cNvPr>
            <p:cNvSpPr>
              <a:spLocks noChangeArrowheads="1"/>
            </p:cNvSpPr>
            <p:nvPr/>
          </p:nvSpPr>
          <p:spPr bwMode="auto">
            <a:xfrm>
              <a:off x="228" y="1500"/>
              <a:ext cx="7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dirty="0">
                  <a:solidFill>
                    <a:schemeClr val="tx1"/>
                  </a:solidFill>
                </a:rPr>
                <a:t>Vendor</a:t>
              </a:r>
            </a:p>
            <a:p>
              <a:pPr algn="ctr" eaLnBrk="1" hangingPunct="1">
                <a:spcBef>
                  <a:spcPct val="0"/>
                </a:spcBef>
                <a:buFontTx/>
                <a:buNone/>
              </a:pPr>
              <a:r>
                <a:rPr lang="en-US" altLang="en-US" sz="1000" dirty="0">
                  <a:solidFill>
                    <a:schemeClr val="tx1"/>
                  </a:solidFill>
                </a:rPr>
                <a:t>Creates/submits invoice and/or receiving report.</a:t>
              </a:r>
            </a:p>
          </p:txBody>
        </p:sp>
        <p:sp>
          <p:nvSpPr>
            <p:cNvPr id="21" name="Text Box 17">
              <a:extLst>
                <a:ext uri="{FF2B5EF4-FFF2-40B4-BE49-F238E27FC236}">
                  <a16:creationId xmlns:a16="http://schemas.microsoft.com/office/drawing/2014/main" id="{FC0B8DF1-16BC-80B1-4CD1-E11E1A08A136}"/>
                </a:ext>
              </a:extLst>
            </p:cNvPr>
            <p:cNvSpPr txBox="1">
              <a:spLocks noChangeArrowheads="1"/>
            </p:cNvSpPr>
            <p:nvPr/>
          </p:nvSpPr>
          <p:spPr bwMode="auto">
            <a:xfrm>
              <a:off x="99" y="1118"/>
              <a:ext cx="188" cy="173"/>
            </a:xfrm>
            <a:prstGeom prst="rect">
              <a:avLst/>
            </a:prstGeom>
            <a:noFill/>
            <a:ln w="9525">
              <a:noFill/>
              <a:miter lim="800000"/>
              <a:headEnd/>
              <a:tailEnd/>
            </a:ln>
            <a:effectLst/>
          </p:spPr>
          <p:txBody>
            <a:bodyPr wrap="none">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1.</a:t>
              </a:r>
            </a:p>
          </p:txBody>
        </p:sp>
        <p:pic>
          <p:nvPicPr>
            <p:cNvPr id="22" name="Picture 18" descr="MPj04140790000[1]">
              <a:extLst>
                <a:ext uri="{FF2B5EF4-FFF2-40B4-BE49-F238E27FC236}">
                  <a16:creationId xmlns:a16="http://schemas.microsoft.com/office/drawing/2014/main" id="{1B5B90B4-00C7-56EA-887A-B721B847A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 y="672"/>
              <a:ext cx="519"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Lst>
          </p:spPr>
        </p:pic>
        <p:sp>
          <p:nvSpPr>
            <p:cNvPr id="23" name="Line 19">
              <a:extLst>
                <a:ext uri="{FF2B5EF4-FFF2-40B4-BE49-F238E27FC236}">
                  <a16:creationId xmlns:a16="http://schemas.microsoft.com/office/drawing/2014/main" id="{9CD50F37-7693-E17C-6488-FB161E7729DE}"/>
                </a:ext>
              </a:extLst>
            </p:cNvPr>
            <p:cNvSpPr>
              <a:spLocks noChangeShapeType="1"/>
            </p:cNvSpPr>
            <p:nvPr/>
          </p:nvSpPr>
          <p:spPr bwMode="auto">
            <a:xfrm flipV="1">
              <a:off x="864" y="942"/>
              <a:ext cx="1584" cy="12"/>
            </a:xfrm>
            <a:prstGeom prst="line">
              <a:avLst/>
            </a:prstGeom>
            <a:noFill/>
            <a:ln w="190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grpSp>
      <p:grpSp>
        <p:nvGrpSpPr>
          <p:cNvPr id="24" name="Group 20">
            <a:extLst>
              <a:ext uri="{FF2B5EF4-FFF2-40B4-BE49-F238E27FC236}">
                <a16:creationId xmlns:a16="http://schemas.microsoft.com/office/drawing/2014/main" id="{84FD46BA-A39D-7EF1-EA5F-4AAAAB12507F}"/>
              </a:ext>
            </a:extLst>
          </p:cNvPr>
          <p:cNvGrpSpPr>
            <a:grpSpLocks/>
          </p:cNvGrpSpPr>
          <p:nvPr/>
        </p:nvGrpSpPr>
        <p:grpSpPr bwMode="auto">
          <a:xfrm>
            <a:off x="3717357" y="2020067"/>
            <a:ext cx="1712913" cy="4392613"/>
            <a:chOff x="2466" y="1370"/>
            <a:chExt cx="1079" cy="2767"/>
          </a:xfrm>
        </p:grpSpPr>
        <p:sp>
          <p:nvSpPr>
            <p:cNvPr id="25" name="Text Box 21">
              <a:extLst>
                <a:ext uri="{FF2B5EF4-FFF2-40B4-BE49-F238E27FC236}">
                  <a16:creationId xmlns:a16="http://schemas.microsoft.com/office/drawing/2014/main" id="{D24E15DE-4563-2FB0-5737-B277D0F61325}"/>
                </a:ext>
              </a:extLst>
            </p:cNvPr>
            <p:cNvSpPr txBox="1">
              <a:spLocks noChangeArrowheads="1"/>
            </p:cNvSpPr>
            <p:nvPr/>
          </p:nvSpPr>
          <p:spPr bwMode="auto">
            <a:xfrm>
              <a:off x="2529" y="2953"/>
              <a:ext cx="256" cy="174"/>
            </a:xfrm>
            <a:prstGeom prst="rect">
              <a:avLst/>
            </a:prstGeom>
            <a:noFill/>
            <a:ln w="9525">
              <a:noFill/>
              <a:miter lim="800000"/>
              <a:headEnd/>
              <a:tailEnd/>
            </a:ln>
            <a:effectLst/>
          </p:spPr>
          <p:txBody>
            <a:bodyPr wrap="square">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4.</a:t>
              </a:r>
            </a:p>
          </p:txBody>
        </p:sp>
        <p:pic>
          <p:nvPicPr>
            <p:cNvPr id="26" name="Picture 22" descr="j0400362">
              <a:extLst>
                <a:ext uri="{FF2B5EF4-FFF2-40B4-BE49-F238E27FC236}">
                  <a16:creationId xmlns:a16="http://schemas.microsoft.com/office/drawing/2014/main" id="{CECB2AEB-B734-004F-4946-172F591A6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 y="2630"/>
              <a:ext cx="576"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3">
              <a:extLst>
                <a:ext uri="{FF2B5EF4-FFF2-40B4-BE49-F238E27FC236}">
                  <a16:creationId xmlns:a16="http://schemas.microsoft.com/office/drawing/2014/main" id="{70425B3A-D224-7BEF-3FDA-15075CC2879C}"/>
                </a:ext>
              </a:extLst>
            </p:cNvPr>
            <p:cNvSpPr txBox="1">
              <a:spLocks noChangeArrowheads="1"/>
            </p:cNvSpPr>
            <p:nvPr/>
          </p:nvSpPr>
          <p:spPr bwMode="auto">
            <a:xfrm>
              <a:off x="2466" y="3546"/>
              <a:ext cx="1079"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b="1" dirty="0">
                  <a:solidFill>
                    <a:srgbClr val="000000"/>
                  </a:solidFill>
                </a:rPr>
                <a:t>Local Processing Office</a:t>
              </a:r>
            </a:p>
            <a:p>
              <a:pPr eaLnBrk="1" hangingPunct="1">
                <a:spcBef>
                  <a:spcPct val="50000"/>
                </a:spcBef>
                <a:buFontTx/>
                <a:buNone/>
              </a:pPr>
              <a:r>
                <a:rPr lang="en-US" altLang="en-US" sz="1000" dirty="0">
                  <a:solidFill>
                    <a:srgbClr val="000000"/>
                  </a:solidFill>
                </a:rPr>
                <a:t>Receives email notification of awaiting actions.  Accepts or rejects using WAWF.</a:t>
              </a:r>
            </a:p>
          </p:txBody>
        </p:sp>
        <p:sp>
          <p:nvSpPr>
            <p:cNvPr id="28" name="Line 24">
              <a:extLst>
                <a:ext uri="{FF2B5EF4-FFF2-40B4-BE49-F238E27FC236}">
                  <a16:creationId xmlns:a16="http://schemas.microsoft.com/office/drawing/2014/main" id="{FB707B6D-941D-0118-FE3B-EBB99CD11435}"/>
                </a:ext>
              </a:extLst>
            </p:cNvPr>
            <p:cNvSpPr>
              <a:spLocks noChangeShapeType="1"/>
            </p:cNvSpPr>
            <p:nvPr/>
          </p:nvSpPr>
          <p:spPr bwMode="auto">
            <a:xfrm flipV="1">
              <a:off x="2926" y="1370"/>
              <a:ext cx="1" cy="1242"/>
            </a:xfrm>
            <a:prstGeom prst="line">
              <a:avLst/>
            </a:prstGeom>
            <a:noFill/>
            <a:ln w="190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grpSp>
      <p:grpSp>
        <p:nvGrpSpPr>
          <p:cNvPr id="49" name="Group 45">
            <a:extLst>
              <a:ext uri="{FF2B5EF4-FFF2-40B4-BE49-F238E27FC236}">
                <a16:creationId xmlns:a16="http://schemas.microsoft.com/office/drawing/2014/main" id="{F9F021B6-7BB1-29C2-ED14-6D90566010E4}"/>
              </a:ext>
            </a:extLst>
          </p:cNvPr>
          <p:cNvGrpSpPr>
            <a:grpSpLocks/>
          </p:cNvGrpSpPr>
          <p:nvPr/>
        </p:nvGrpSpPr>
        <p:grpSpPr bwMode="auto">
          <a:xfrm>
            <a:off x="4810351" y="2014538"/>
            <a:ext cx="2153748" cy="4425739"/>
            <a:chOff x="3172" y="1385"/>
            <a:chExt cx="1516" cy="3010"/>
          </a:xfrm>
        </p:grpSpPr>
        <p:sp>
          <p:nvSpPr>
            <p:cNvPr id="50" name="Text Box 46">
              <a:extLst>
                <a:ext uri="{FF2B5EF4-FFF2-40B4-BE49-F238E27FC236}">
                  <a16:creationId xmlns:a16="http://schemas.microsoft.com/office/drawing/2014/main" id="{B076B3DF-F008-F484-9F52-9E11F5F00B68}"/>
                </a:ext>
              </a:extLst>
            </p:cNvPr>
            <p:cNvSpPr txBox="1">
              <a:spLocks noChangeArrowheads="1"/>
            </p:cNvSpPr>
            <p:nvPr/>
          </p:nvSpPr>
          <p:spPr bwMode="auto">
            <a:xfrm>
              <a:off x="3608" y="2749"/>
              <a:ext cx="223" cy="188"/>
            </a:xfrm>
            <a:prstGeom prst="rect">
              <a:avLst/>
            </a:prstGeom>
            <a:noFill/>
            <a:ln w="9525">
              <a:noFill/>
              <a:miter lim="800000"/>
              <a:headEnd/>
              <a:tailEnd/>
            </a:ln>
            <a:effectLst/>
          </p:spPr>
          <p:txBody>
            <a:bodyPr wrap="square">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5.</a:t>
              </a:r>
            </a:p>
          </p:txBody>
        </p:sp>
        <p:pic>
          <p:nvPicPr>
            <p:cNvPr id="51" name="Picture 47" descr="j0178419">
              <a:extLst>
                <a:ext uri="{FF2B5EF4-FFF2-40B4-BE49-F238E27FC236}">
                  <a16:creationId xmlns:a16="http://schemas.microsoft.com/office/drawing/2014/main" id="{8CD8C306-B761-81C3-6953-A940174A9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4" y="2631"/>
              <a:ext cx="883"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8">
              <a:extLst>
                <a:ext uri="{FF2B5EF4-FFF2-40B4-BE49-F238E27FC236}">
                  <a16:creationId xmlns:a16="http://schemas.microsoft.com/office/drawing/2014/main" id="{A8DAC70B-9544-E56F-0566-090159F336D4}"/>
                </a:ext>
              </a:extLst>
            </p:cNvPr>
            <p:cNvSpPr txBox="1">
              <a:spLocks noChangeArrowheads="1"/>
            </p:cNvSpPr>
            <p:nvPr/>
          </p:nvSpPr>
          <p:spPr bwMode="auto">
            <a:xfrm>
              <a:off x="3744" y="3233"/>
              <a:ext cx="94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b="1" dirty="0">
                  <a:solidFill>
                    <a:schemeClr val="tx1"/>
                  </a:solidFill>
                </a:rPr>
                <a:t>DFAS Payment Office</a:t>
              </a:r>
            </a:p>
            <a:p>
              <a:pPr eaLnBrk="1" hangingPunct="1">
                <a:spcBef>
                  <a:spcPct val="50000"/>
                </a:spcBef>
                <a:buFontTx/>
                <a:buNone/>
              </a:pPr>
              <a:r>
                <a:rPr lang="en-US" altLang="en-US" sz="1000" dirty="0">
                  <a:solidFill>
                    <a:schemeClr val="tx1"/>
                  </a:solidFill>
                </a:rPr>
                <a:t>Receives email notification of awaiting actions.  Researches any suspended transactions or rejects document to the initiator.</a:t>
              </a:r>
            </a:p>
          </p:txBody>
        </p:sp>
        <p:sp>
          <p:nvSpPr>
            <p:cNvPr id="53" name="Line 49">
              <a:extLst>
                <a:ext uri="{FF2B5EF4-FFF2-40B4-BE49-F238E27FC236}">
                  <a16:creationId xmlns:a16="http://schemas.microsoft.com/office/drawing/2014/main" id="{9FC5C06A-9443-B64E-D35B-5EE73EC63E50}"/>
                </a:ext>
              </a:extLst>
            </p:cNvPr>
            <p:cNvSpPr>
              <a:spLocks noChangeShapeType="1"/>
            </p:cNvSpPr>
            <p:nvPr/>
          </p:nvSpPr>
          <p:spPr bwMode="auto">
            <a:xfrm>
              <a:off x="3172" y="1385"/>
              <a:ext cx="615" cy="1303"/>
            </a:xfrm>
            <a:prstGeom prst="line">
              <a:avLst/>
            </a:prstGeom>
            <a:noFill/>
            <a:ln w="190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dirty="0"/>
            </a:p>
          </p:txBody>
        </p:sp>
      </p:grpSp>
      <p:grpSp>
        <p:nvGrpSpPr>
          <p:cNvPr id="9" name="Group 8">
            <a:extLst>
              <a:ext uri="{FF2B5EF4-FFF2-40B4-BE49-F238E27FC236}">
                <a16:creationId xmlns:a16="http://schemas.microsoft.com/office/drawing/2014/main" id="{E1257292-4B3E-1F8D-A4CC-17B8B1F38E44}"/>
              </a:ext>
            </a:extLst>
          </p:cNvPr>
          <p:cNvGrpSpPr/>
          <p:nvPr/>
        </p:nvGrpSpPr>
        <p:grpSpPr>
          <a:xfrm>
            <a:off x="6516688" y="1076325"/>
            <a:ext cx="2273300" cy="1685130"/>
            <a:chOff x="6516688" y="1076325"/>
            <a:chExt cx="2273300" cy="1685130"/>
          </a:xfrm>
        </p:grpSpPr>
        <p:cxnSp>
          <p:nvCxnSpPr>
            <p:cNvPr id="67" name="Straight Connector 66">
              <a:extLst>
                <a:ext uri="{FF2B5EF4-FFF2-40B4-BE49-F238E27FC236}">
                  <a16:creationId xmlns:a16="http://schemas.microsoft.com/office/drawing/2014/main" id="{602FC39E-9A3E-0C8D-AC7C-8945351FB6B1}"/>
                </a:ext>
              </a:extLst>
            </p:cNvPr>
            <p:cNvCxnSpPr>
              <a:cxnSpLocks/>
            </p:cNvCxnSpPr>
            <p:nvPr/>
          </p:nvCxnSpPr>
          <p:spPr>
            <a:xfrm>
              <a:off x="7225507" y="1931571"/>
              <a:ext cx="0" cy="829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0">
              <a:extLst>
                <a:ext uri="{FF2B5EF4-FFF2-40B4-BE49-F238E27FC236}">
                  <a16:creationId xmlns:a16="http://schemas.microsoft.com/office/drawing/2014/main" id="{9D454B7A-19D7-1182-C32F-91B9E85AD320}"/>
                </a:ext>
              </a:extLst>
            </p:cNvPr>
            <p:cNvGrpSpPr>
              <a:grpSpLocks/>
            </p:cNvGrpSpPr>
            <p:nvPr/>
          </p:nvGrpSpPr>
          <p:grpSpPr bwMode="auto">
            <a:xfrm>
              <a:off x="6516688" y="1076325"/>
              <a:ext cx="2273300" cy="1482725"/>
              <a:chOff x="4105" y="678"/>
              <a:chExt cx="1432" cy="934"/>
            </a:xfrm>
          </p:grpSpPr>
          <p:sp>
            <p:nvSpPr>
              <p:cNvPr id="63" name="Freeform 53">
                <a:extLst>
                  <a:ext uri="{FF2B5EF4-FFF2-40B4-BE49-F238E27FC236}">
                    <a16:creationId xmlns:a16="http://schemas.microsoft.com/office/drawing/2014/main" id="{76C34C18-B72B-E668-8B67-E6521D09216E}"/>
                  </a:ext>
                </a:extLst>
              </p:cNvPr>
              <p:cNvSpPr>
                <a:spLocks/>
              </p:cNvSpPr>
              <p:nvPr/>
            </p:nvSpPr>
            <p:spPr bwMode="auto">
              <a:xfrm>
                <a:off x="4534" y="1168"/>
                <a:ext cx="41" cy="66"/>
              </a:xfrm>
              <a:custGeom>
                <a:avLst/>
                <a:gdLst>
                  <a:gd name="T0" fmla="*/ 1 w 83"/>
                  <a:gd name="T1" fmla="*/ 1 h 132"/>
                  <a:gd name="T2" fmla="*/ 1 w 83"/>
                  <a:gd name="T3" fmla="*/ 0 h 132"/>
                  <a:gd name="T4" fmla="*/ 0 w 83"/>
                  <a:gd name="T5" fmla="*/ 1 h 132"/>
                  <a:gd name="T6" fmla="*/ 1 w 83"/>
                  <a:gd name="T7" fmla="*/ 1 h 132"/>
                  <a:gd name="T8" fmla="*/ 0 60000 65536"/>
                  <a:gd name="T9" fmla="*/ 0 60000 65536"/>
                  <a:gd name="T10" fmla="*/ 0 60000 65536"/>
                  <a:gd name="T11" fmla="*/ 0 60000 65536"/>
                  <a:gd name="T12" fmla="*/ 0 w 83"/>
                  <a:gd name="T13" fmla="*/ 0 h 132"/>
                  <a:gd name="T14" fmla="*/ 83 w 83"/>
                  <a:gd name="T15" fmla="*/ 132 h 132"/>
                </a:gdLst>
                <a:ahLst/>
                <a:cxnLst>
                  <a:cxn ang="T8">
                    <a:pos x="T0" y="T1"/>
                  </a:cxn>
                  <a:cxn ang="T9">
                    <a:pos x="T2" y="T3"/>
                  </a:cxn>
                  <a:cxn ang="T10">
                    <a:pos x="T4" y="T5"/>
                  </a:cxn>
                  <a:cxn ang="T11">
                    <a:pos x="T6" y="T7"/>
                  </a:cxn>
                </a:cxnLst>
                <a:rect l="T12" t="T13" r="T14" b="T15"/>
                <a:pathLst>
                  <a:path w="83" h="132">
                    <a:moveTo>
                      <a:pt x="83" y="132"/>
                    </a:moveTo>
                    <a:lnTo>
                      <a:pt x="42" y="0"/>
                    </a:lnTo>
                    <a:lnTo>
                      <a:pt x="0" y="132"/>
                    </a:lnTo>
                    <a:lnTo>
                      <a:pt x="83"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Text Box 54">
                <a:extLst>
                  <a:ext uri="{FF2B5EF4-FFF2-40B4-BE49-F238E27FC236}">
                    <a16:creationId xmlns:a16="http://schemas.microsoft.com/office/drawing/2014/main" id="{7FC3E8B4-85A0-BDCB-383B-A6EC0B0F5834}"/>
                  </a:ext>
                </a:extLst>
              </p:cNvPr>
              <p:cNvSpPr txBox="1">
                <a:spLocks noChangeArrowheads="1"/>
              </p:cNvSpPr>
              <p:nvPr/>
            </p:nvSpPr>
            <p:spPr bwMode="auto">
              <a:xfrm>
                <a:off x="4105" y="914"/>
                <a:ext cx="188" cy="173"/>
              </a:xfrm>
              <a:prstGeom prst="rect">
                <a:avLst/>
              </a:prstGeom>
              <a:noFill/>
              <a:ln w="9525">
                <a:noFill/>
                <a:miter lim="800000"/>
                <a:headEnd/>
                <a:tailEnd/>
              </a:ln>
              <a:effectLst/>
            </p:spPr>
            <p:txBody>
              <a:bodyPr wrap="none">
                <a:spAutoFit/>
              </a:bodyPr>
              <a:lstStyle/>
              <a:p>
                <a:pPr algn="ctr" eaLnBrk="1" fontAlgn="auto" hangingPunct="1">
                  <a:spcBef>
                    <a:spcPct val="50000"/>
                  </a:spcBef>
                  <a:spcAft>
                    <a:spcPts val="0"/>
                  </a:spcAft>
                  <a:defRPr/>
                </a:pPr>
                <a:r>
                  <a:rPr lang="en-US" sz="1200" b="1" dirty="0">
                    <a:effectLst>
                      <a:outerShdw blurRad="38100" dist="38100" dir="2700000" algn="tl">
                        <a:srgbClr val="C0C0C0"/>
                      </a:outerShdw>
                    </a:effectLst>
                    <a:latin typeface="Times New Roman" pitchFamily="18" charset="0"/>
                    <a:cs typeface="+mn-cs"/>
                  </a:rPr>
                  <a:t>6.</a:t>
                </a:r>
              </a:p>
            </p:txBody>
          </p:sp>
          <p:grpSp>
            <p:nvGrpSpPr>
              <p:cNvPr id="57" name="Group 55">
                <a:extLst>
                  <a:ext uri="{FF2B5EF4-FFF2-40B4-BE49-F238E27FC236}">
                    <a16:creationId xmlns:a16="http://schemas.microsoft.com/office/drawing/2014/main" id="{C1C019BA-6B5A-DD21-C2C2-7C95C0F123AC}"/>
                  </a:ext>
                </a:extLst>
              </p:cNvPr>
              <p:cNvGrpSpPr>
                <a:grpSpLocks/>
              </p:cNvGrpSpPr>
              <p:nvPr/>
            </p:nvGrpSpPr>
            <p:grpSpPr bwMode="auto">
              <a:xfrm>
                <a:off x="4838" y="678"/>
                <a:ext cx="699" cy="798"/>
                <a:chOff x="667" y="1458"/>
                <a:chExt cx="2134" cy="2016"/>
              </a:xfrm>
            </p:grpSpPr>
            <p:pic>
              <p:nvPicPr>
                <p:cNvPr id="60" name="Picture 56" descr="j0433118">
                  <a:extLst>
                    <a:ext uri="{FF2B5EF4-FFF2-40B4-BE49-F238E27FC236}">
                      <a16:creationId xmlns:a16="http://schemas.microsoft.com/office/drawing/2014/main" id="{3A2B846C-50F0-C326-DF32-3F396B0000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 y="1716"/>
                  <a:ext cx="1758" cy="175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57" descr="MPj03994780000[1]">
                  <a:extLst>
                    <a:ext uri="{FF2B5EF4-FFF2-40B4-BE49-F238E27FC236}">
                      <a16:creationId xmlns:a16="http://schemas.microsoft.com/office/drawing/2014/main" id="{1D8EA58F-BC01-6FD3-8A42-8D3DB8BF5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4" y="1458"/>
                  <a:ext cx="1037" cy="1296"/>
                </a:xfrm>
                <a:prstGeom prst="rect">
                  <a:avLst/>
                </a:prstGeom>
                <a:noFill/>
                <a:ln w="12700" algn="in">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58" name="Text Box 58">
                <a:extLst>
                  <a:ext uri="{FF2B5EF4-FFF2-40B4-BE49-F238E27FC236}">
                    <a16:creationId xmlns:a16="http://schemas.microsoft.com/office/drawing/2014/main" id="{821E6B5F-661C-0F77-1FBC-709C05E9195C}"/>
                  </a:ext>
                </a:extLst>
              </p:cNvPr>
              <p:cNvSpPr txBox="1">
                <a:spLocks noChangeArrowheads="1"/>
              </p:cNvSpPr>
              <p:nvPr/>
            </p:nvSpPr>
            <p:spPr bwMode="auto">
              <a:xfrm>
                <a:off x="4296" y="954"/>
                <a:ext cx="456" cy="198"/>
              </a:xfrm>
              <a:prstGeom prst="rect">
                <a:avLst/>
              </a:prstGeom>
              <a:solidFill>
                <a:schemeClr val="folHlink"/>
              </a:solidFill>
              <a:ln w="9525">
                <a:solidFill>
                  <a:schemeClr val="tx1"/>
                </a:solidFill>
                <a:miter lim="800000"/>
                <a:headEnd/>
                <a:tailEnd/>
              </a:ln>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400" b="1" dirty="0">
                    <a:solidFill>
                      <a:schemeClr val="tx1"/>
                    </a:solidFill>
                  </a:rPr>
                  <a:t>Bank</a:t>
                </a:r>
              </a:p>
            </p:txBody>
          </p:sp>
          <p:sp>
            <p:nvSpPr>
              <p:cNvPr id="59" name="Rectangle 59">
                <a:extLst>
                  <a:ext uri="{FF2B5EF4-FFF2-40B4-BE49-F238E27FC236}">
                    <a16:creationId xmlns:a16="http://schemas.microsoft.com/office/drawing/2014/main" id="{25FBC27A-3F3E-7AF5-961B-500B54D3B24D}"/>
                  </a:ext>
                </a:extLst>
              </p:cNvPr>
              <p:cNvSpPr>
                <a:spLocks noChangeArrowheads="1"/>
              </p:cNvSpPr>
              <p:nvPr/>
            </p:nvSpPr>
            <p:spPr bwMode="auto">
              <a:xfrm>
                <a:off x="4440" y="1476"/>
                <a:ext cx="223" cy="136"/>
              </a:xfrm>
              <a:prstGeom prst="rect">
                <a:avLst/>
              </a:prstGeom>
              <a:solidFill>
                <a:schemeClr val="accent1"/>
              </a:solidFill>
              <a:ln w="9525">
                <a:noFill/>
                <a:miter lim="800000"/>
                <a:headEnd/>
                <a:tailEnd/>
              </a:ln>
            </p:spPr>
            <p:txBody>
              <a:bodyPr wrap="square" lIns="0" tIns="0" rIns="0" bIns="0">
                <a:spAutoFit/>
              </a:bodyPr>
              <a:lstStyle/>
              <a:p>
                <a:pPr algn="ctr" eaLnBrk="1" fontAlgn="auto" hangingPunct="1">
                  <a:spcBef>
                    <a:spcPts val="0"/>
                  </a:spcBef>
                  <a:spcAft>
                    <a:spcPts val="0"/>
                  </a:spcAft>
                  <a:defRPr/>
                </a:pPr>
                <a:r>
                  <a:rPr lang="en-US" sz="1400" b="1" i="1" dirty="0">
                    <a:solidFill>
                      <a:srgbClr val="000000"/>
                    </a:solidFill>
                    <a:latin typeface="Arial" panose="020B0604020202020204" pitchFamily="34" charset="0"/>
                    <a:cs typeface="Arial" panose="020B0604020202020204" pitchFamily="34" charset="0"/>
                  </a:rPr>
                  <a:t>EFT</a:t>
                </a:r>
                <a:endParaRPr lang="en-US" sz="14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grpSp>
      </p:grpSp>
      <p:grpSp>
        <p:nvGrpSpPr>
          <p:cNvPr id="39" name="Group 38">
            <a:extLst>
              <a:ext uri="{FF2B5EF4-FFF2-40B4-BE49-F238E27FC236}">
                <a16:creationId xmlns:a16="http://schemas.microsoft.com/office/drawing/2014/main" id="{59D020FC-93F1-AADB-65DF-5B07FC5F934F}"/>
              </a:ext>
            </a:extLst>
          </p:cNvPr>
          <p:cNvGrpSpPr/>
          <p:nvPr/>
        </p:nvGrpSpPr>
        <p:grpSpPr>
          <a:xfrm>
            <a:off x="5167312" y="1868582"/>
            <a:ext cx="4029078" cy="3827465"/>
            <a:chOff x="5167312" y="1868582"/>
            <a:chExt cx="4029078" cy="3827465"/>
          </a:xfrm>
        </p:grpSpPr>
        <p:grpSp>
          <p:nvGrpSpPr>
            <p:cNvPr id="29" name="Group 25">
              <a:extLst>
                <a:ext uri="{FF2B5EF4-FFF2-40B4-BE49-F238E27FC236}">
                  <a16:creationId xmlns:a16="http://schemas.microsoft.com/office/drawing/2014/main" id="{1C4336DB-4E96-0F04-72C5-06A7739B2359}"/>
                </a:ext>
              </a:extLst>
            </p:cNvPr>
            <p:cNvGrpSpPr>
              <a:grpSpLocks/>
            </p:cNvGrpSpPr>
            <p:nvPr/>
          </p:nvGrpSpPr>
          <p:grpSpPr bwMode="auto">
            <a:xfrm>
              <a:off x="5167312" y="1868582"/>
              <a:ext cx="4029078" cy="2508250"/>
              <a:chOff x="3222" y="1220"/>
              <a:chExt cx="2538" cy="1580"/>
            </a:xfrm>
          </p:grpSpPr>
          <p:grpSp>
            <p:nvGrpSpPr>
              <p:cNvPr id="30" name="Group 26">
                <a:extLst>
                  <a:ext uri="{FF2B5EF4-FFF2-40B4-BE49-F238E27FC236}">
                    <a16:creationId xmlns:a16="http://schemas.microsoft.com/office/drawing/2014/main" id="{8244B371-9CA0-445B-EBF5-9F224895C3EC}"/>
                  </a:ext>
                </a:extLst>
              </p:cNvPr>
              <p:cNvGrpSpPr>
                <a:grpSpLocks/>
              </p:cNvGrpSpPr>
              <p:nvPr/>
            </p:nvGrpSpPr>
            <p:grpSpPr bwMode="auto">
              <a:xfrm>
                <a:off x="3337" y="1236"/>
                <a:ext cx="839" cy="614"/>
                <a:chOff x="3301" y="1242"/>
                <a:chExt cx="840" cy="614"/>
              </a:xfrm>
            </p:grpSpPr>
            <p:sp>
              <p:nvSpPr>
                <p:cNvPr id="35" name="Rectangle 27">
                  <a:extLst>
                    <a:ext uri="{FF2B5EF4-FFF2-40B4-BE49-F238E27FC236}">
                      <a16:creationId xmlns:a16="http://schemas.microsoft.com/office/drawing/2014/main" id="{34CBEEB4-38C4-D4C4-3A97-EF8682E26FAB}"/>
                    </a:ext>
                  </a:extLst>
                </p:cNvPr>
                <p:cNvSpPr>
                  <a:spLocks noChangeArrowheads="1"/>
                </p:cNvSpPr>
                <p:nvPr/>
              </p:nvSpPr>
              <p:spPr bwMode="auto">
                <a:xfrm>
                  <a:off x="3337" y="1252"/>
                  <a:ext cx="625" cy="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1"/>
                    </a:solidFill>
                    <a:latin typeface="Calibri" panose="020F0502020204030204" pitchFamily="34" charset="0"/>
                  </a:endParaRPr>
                </a:p>
              </p:txBody>
            </p:sp>
            <p:sp>
              <p:nvSpPr>
                <p:cNvPr id="36" name="Rectangle 28">
                  <a:extLst>
                    <a:ext uri="{FF2B5EF4-FFF2-40B4-BE49-F238E27FC236}">
                      <a16:creationId xmlns:a16="http://schemas.microsoft.com/office/drawing/2014/main" id="{7B34EA13-8B9B-16E3-0270-C3E9F533383A}"/>
                    </a:ext>
                  </a:extLst>
                </p:cNvPr>
                <p:cNvSpPr>
                  <a:spLocks noChangeArrowheads="1"/>
                </p:cNvSpPr>
                <p:nvPr/>
              </p:nvSpPr>
              <p:spPr bwMode="auto">
                <a:xfrm>
                  <a:off x="3301" y="1242"/>
                  <a:ext cx="69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1"/>
                    </a:solidFill>
                    <a:latin typeface="Calibri" panose="020F0502020204030204" pitchFamily="34" charset="0"/>
                  </a:endParaRPr>
                </a:p>
              </p:txBody>
            </p:sp>
            <p:sp>
              <p:nvSpPr>
                <p:cNvPr id="37" name="Rectangle 29">
                  <a:extLst>
                    <a:ext uri="{FF2B5EF4-FFF2-40B4-BE49-F238E27FC236}">
                      <a16:creationId xmlns:a16="http://schemas.microsoft.com/office/drawing/2014/main" id="{B4BA6111-9871-457B-D027-D3A38F7766EA}"/>
                    </a:ext>
                  </a:extLst>
                </p:cNvPr>
                <p:cNvSpPr>
                  <a:spLocks noChangeArrowheads="1"/>
                </p:cNvSpPr>
                <p:nvPr/>
              </p:nvSpPr>
              <p:spPr bwMode="auto">
                <a:xfrm>
                  <a:off x="3388" y="1270"/>
                  <a:ext cx="577" cy="86"/>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900" b="1" i="1" dirty="0">
                      <a:solidFill>
                        <a:srgbClr val="000000"/>
                      </a:solidFill>
                      <a:latin typeface="+mn-lt"/>
                      <a:cs typeface="+mn-cs"/>
                    </a:rPr>
                    <a:t>WAWF transmits</a:t>
                  </a:r>
                  <a:endParaRPr lang="en-US" sz="3200" b="1" dirty="0">
                    <a:effectLst>
                      <a:outerShdw blurRad="38100" dist="38100" dir="2700000" algn="tl">
                        <a:srgbClr val="C0C0C0"/>
                      </a:outerShdw>
                    </a:effectLst>
                    <a:latin typeface="Times New Roman" pitchFamily="18" charset="0"/>
                    <a:cs typeface="+mn-cs"/>
                  </a:endParaRPr>
                </a:p>
              </p:txBody>
            </p:sp>
            <p:sp>
              <p:nvSpPr>
                <p:cNvPr id="38" name="Rectangle 30">
                  <a:extLst>
                    <a:ext uri="{FF2B5EF4-FFF2-40B4-BE49-F238E27FC236}">
                      <a16:creationId xmlns:a16="http://schemas.microsoft.com/office/drawing/2014/main" id="{74A598EF-E616-CABC-5D2F-A7E02C8B8831}"/>
                    </a:ext>
                  </a:extLst>
                </p:cNvPr>
                <p:cNvSpPr>
                  <a:spLocks noChangeArrowheads="1"/>
                </p:cNvSpPr>
                <p:nvPr/>
              </p:nvSpPr>
              <p:spPr bwMode="auto">
                <a:xfrm>
                  <a:off x="3391" y="1343"/>
                  <a:ext cx="569" cy="86"/>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900" b="1" i="1" dirty="0">
                      <a:solidFill>
                        <a:srgbClr val="000000"/>
                      </a:solidFill>
                      <a:latin typeface="+mn-lt"/>
                      <a:cs typeface="+mn-cs"/>
                    </a:rPr>
                    <a:t>payment actions</a:t>
                  </a:r>
                  <a:endParaRPr lang="en-US" sz="3200" b="1" dirty="0">
                    <a:effectLst>
                      <a:outerShdw blurRad="38100" dist="38100" dir="2700000" algn="tl">
                        <a:srgbClr val="C0C0C0"/>
                      </a:outerShdw>
                    </a:effectLst>
                    <a:latin typeface="Times New Roman" pitchFamily="18" charset="0"/>
                    <a:cs typeface="+mn-cs"/>
                  </a:endParaRPr>
                </a:p>
              </p:txBody>
            </p:sp>
            <p:sp>
              <p:nvSpPr>
                <p:cNvPr id="40" name="Rectangle 32">
                  <a:extLst>
                    <a:ext uri="{FF2B5EF4-FFF2-40B4-BE49-F238E27FC236}">
                      <a16:creationId xmlns:a16="http://schemas.microsoft.com/office/drawing/2014/main" id="{254EE739-0D56-7C1C-CA19-5288F6855866}"/>
                    </a:ext>
                  </a:extLst>
                </p:cNvPr>
                <p:cNvSpPr>
                  <a:spLocks noChangeArrowheads="1"/>
                </p:cNvSpPr>
                <p:nvPr/>
              </p:nvSpPr>
              <p:spPr bwMode="auto">
                <a:xfrm>
                  <a:off x="3388" y="1488"/>
                  <a:ext cx="577" cy="86"/>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900" b="1" i="1" dirty="0">
                      <a:solidFill>
                        <a:srgbClr val="000000"/>
                      </a:solidFill>
                      <a:latin typeface="+mn-lt"/>
                      <a:cs typeface="+mn-cs"/>
                    </a:rPr>
                    <a:t>via DEBX to DoD</a:t>
                  </a:r>
                  <a:endParaRPr lang="en-US" sz="3200" b="1" dirty="0">
                    <a:effectLst>
                      <a:outerShdw blurRad="38100" dist="38100" dir="2700000" algn="tl">
                        <a:srgbClr val="C0C0C0"/>
                      </a:outerShdw>
                    </a:effectLst>
                    <a:latin typeface="Times New Roman" pitchFamily="18" charset="0"/>
                    <a:cs typeface="+mn-cs"/>
                  </a:endParaRPr>
                </a:p>
              </p:txBody>
            </p:sp>
            <p:sp>
              <p:nvSpPr>
                <p:cNvPr id="41" name="Rectangle 33">
                  <a:extLst>
                    <a:ext uri="{FF2B5EF4-FFF2-40B4-BE49-F238E27FC236}">
                      <a16:creationId xmlns:a16="http://schemas.microsoft.com/office/drawing/2014/main" id="{5B1AAEBC-E27C-AEBB-3D8A-87B234CE5230}"/>
                    </a:ext>
                  </a:extLst>
                </p:cNvPr>
                <p:cNvSpPr>
                  <a:spLocks noChangeArrowheads="1"/>
                </p:cNvSpPr>
                <p:nvPr/>
              </p:nvSpPr>
              <p:spPr bwMode="auto">
                <a:xfrm>
                  <a:off x="3448" y="1561"/>
                  <a:ext cx="453" cy="86"/>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sz="900" b="1" i="1" dirty="0">
                      <a:solidFill>
                        <a:srgbClr val="000000"/>
                      </a:solidFill>
                      <a:latin typeface="+mn-lt"/>
                      <a:cs typeface="+mn-cs"/>
                    </a:rPr>
                    <a:t>pay systems.</a:t>
                  </a:r>
                  <a:endParaRPr lang="en-US" sz="3200" b="1" dirty="0">
                    <a:effectLst>
                      <a:outerShdw blurRad="38100" dist="38100" dir="2700000" algn="tl">
                        <a:srgbClr val="C0C0C0"/>
                      </a:outerShdw>
                    </a:effectLst>
                    <a:latin typeface="Times New Roman" pitchFamily="18" charset="0"/>
                    <a:cs typeface="+mn-cs"/>
                  </a:endParaRPr>
                </a:p>
              </p:txBody>
            </p:sp>
            <p:sp>
              <p:nvSpPr>
                <p:cNvPr id="42" name="Rectangle 34">
                  <a:extLst>
                    <a:ext uri="{FF2B5EF4-FFF2-40B4-BE49-F238E27FC236}">
                      <a16:creationId xmlns:a16="http://schemas.microsoft.com/office/drawing/2014/main" id="{65DF2621-0A40-B844-99D4-4DFA8293C78D}"/>
                    </a:ext>
                  </a:extLst>
                </p:cNvPr>
                <p:cNvSpPr>
                  <a:spLocks noChangeArrowheads="1"/>
                </p:cNvSpPr>
                <p:nvPr/>
              </p:nvSpPr>
              <p:spPr bwMode="auto">
                <a:xfrm>
                  <a:off x="3337" y="1252"/>
                  <a:ext cx="625" cy="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1"/>
                    </a:solidFill>
                    <a:latin typeface="Calibri" panose="020F0502020204030204" pitchFamily="34" charset="0"/>
                  </a:endParaRPr>
                </a:p>
              </p:txBody>
            </p:sp>
            <p:sp>
              <p:nvSpPr>
                <p:cNvPr id="43" name="Rectangle 35">
                  <a:extLst>
                    <a:ext uri="{FF2B5EF4-FFF2-40B4-BE49-F238E27FC236}">
                      <a16:creationId xmlns:a16="http://schemas.microsoft.com/office/drawing/2014/main" id="{3F9FF9AE-5B30-848F-1445-2F0C6B344AA9}"/>
                    </a:ext>
                  </a:extLst>
                </p:cNvPr>
                <p:cNvSpPr>
                  <a:spLocks noChangeArrowheads="1"/>
                </p:cNvSpPr>
                <p:nvPr/>
              </p:nvSpPr>
              <p:spPr bwMode="auto">
                <a:xfrm>
                  <a:off x="3301" y="1242"/>
                  <a:ext cx="695"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solidFill>
                      <a:schemeClr val="tx1"/>
                    </a:solidFill>
                    <a:latin typeface="Calibri" panose="020F0502020204030204" pitchFamily="34" charset="0"/>
                  </a:endParaRPr>
                </a:p>
              </p:txBody>
            </p:sp>
            <p:sp>
              <p:nvSpPr>
                <p:cNvPr id="46" name="Rectangle 38">
                  <a:extLst>
                    <a:ext uri="{FF2B5EF4-FFF2-40B4-BE49-F238E27FC236}">
                      <a16:creationId xmlns:a16="http://schemas.microsoft.com/office/drawing/2014/main" id="{D98395FC-7317-3EFB-8450-BFEF7F579F39}"/>
                    </a:ext>
                  </a:extLst>
                </p:cNvPr>
                <p:cNvSpPr>
                  <a:spLocks noChangeArrowheads="1"/>
                </p:cNvSpPr>
                <p:nvPr/>
              </p:nvSpPr>
              <p:spPr bwMode="auto">
                <a:xfrm>
                  <a:off x="3680" y="1416"/>
                  <a:ext cx="0" cy="310"/>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endParaRPr lang="en-US" sz="32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7" name="Rectangle 39">
                  <a:extLst>
                    <a:ext uri="{FF2B5EF4-FFF2-40B4-BE49-F238E27FC236}">
                      <a16:creationId xmlns:a16="http://schemas.microsoft.com/office/drawing/2014/main" id="{DBA99E3D-A73E-D9C2-F8DF-F3F58C187E01}"/>
                    </a:ext>
                  </a:extLst>
                </p:cNvPr>
                <p:cNvSpPr>
                  <a:spLocks noChangeArrowheads="1"/>
                </p:cNvSpPr>
                <p:nvPr/>
              </p:nvSpPr>
              <p:spPr bwMode="auto">
                <a:xfrm>
                  <a:off x="3391" y="1333"/>
                  <a:ext cx="750" cy="523"/>
                </a:xfrm>
                <a:prstGeom prst="rect">
                  <a:avLst/>
                </a:prstGeom>
                <a:noFill/>
                <a:ln w="9525">
                  <a:noFill/>
                  <a:miter lim="800000"/>
                  <a:headEnd/>
                  <a:tailEnd/>
                </a:ln>
              </p:spPr>
              <p:txBody>
                <a:bodyPr wrap="square" lIns="0" tIns="0" rIns="0" bIns="0">
                  <a:spAutoFit/>
                </a:bodyPr>
                <a:lstStyle/>
                <a:p>
                  <a:pPr algn="ctr">
                    <a:defRPr/>
                  </a:pPr>
                  <a:r>
                    <a:rPr lang="en-US" sz="900" b="1" i="1" dirty="0">
                      <a:solidFill>
                        <a:srgbClr val="000000"/>
                      </a:solidFill>
                      <a:latin typeface="Arial" panose="020B0604020202020204" pitchFamily="34" charset="0"/>
                      <a:cs typeface="Arial" panose="020B0604020202020204" pitchFamily="34" charset="0"/>
                    </a:rPr>
                    <a:t>WAWF transmits payment actions </a:t>
                  </a:r>
                </a:p>
                <a:p>
                  <a:pPr algn="ctr">
                    <a:defRPr/>
                  </a:pPr>
                  <a:r>
                    <a:rPr lang="en-US" sz="900" b="1" i="1" dirty="0">
                      <a:solidFill>
                        <a:srgbClr val="000000"/>
                      </a:solidFill>
                      <a:latin typeface="Arial" panose="020B0604020202020204" pitchFamily="34" charset="0"/>
                      <a:cs typeface="Arial" panose="020B0604020202020204" pitchFamily="34" charset="0"/>
                    </a:rPr>
                    <a:t>EDI 810C, 856, &amp; 861</a:t>
                  </a:r>
                </a:p>
                <a:p>
                  <a:pPr algn="ctr" eaLnBrk="1" fontAlgn="auto" hangingPunct="1">
                    <a:spcBef>
                      <a:spcPts val="0"/>
                    </a:spcBef>
                    <a:spcAft>
                      <a:spcPts val="0"/>
                    </a:spcAft>
                    <a:defRPr/>
                  </a:pPr>
                  <a:r>
                    <a:rPr lang="en-US" sz="900" b="1" i="1" dirty="0">
                      <a:solidFill>
                        <a:srgbClr val="000000"/>
                      </a:solidFill>
                      <a:latin typeface="Arial" panose="020B0604020202020204" pitchFamily="34" charset="0"/>
                      <a:cs typeface="Arial" panose="020B0604020202020204" pitchFamily="34" charset="0"/>
                    </a:rPr>
                    <a:t>via Global Exchange Services (GEX) to DoD pay systems</a:t>
                  </a:r>
                  <a:endParaRPr lang="en-US" sz="32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8" name="Rectangle 40">
                  <a:extLst>
                    <a:ext uri="{FF2B5EF4-FFF2-40B4-BE49-F238E27FC236}">
                      <a16:creationId xmlns:a16="http://schemas.microsoft.com/office/drawing/2014/main" id="{D809DAA5-6BEC-FDA8-98E7-B985C94FE15B}"/>
                    </a:ext>
                  </a:extLst>
                </p:cNvPr>
                <p:cNvSpPr>
                  <a:spLocks noChangeArrowheads="1"/>
                </p:cNvSpPr>
                <p:nvPr/>
              </p:nvSpPr>
              <p:spPr bwMode="auto">
                <a:xfrm>
                  <a:off x="3448" y="1561"/>
                  <a:ext cx="453" cy="174"/>
                </a:xfrm>
                <a:prstGeom prst="rect">
                  <a:avLst/>
                </a:prstGeom>
                <a:noFill/>
                <a:ln w="9525">
                  <a:noFill/>
                  <a:miter lim="800000"/>
                  <a:headEnd/>
                  <a:tailEnd/>
                </a:ln>
              </p:spPr>
              <p:txBody>
                <a:bodyPr wrap="square" lIns="0" tIns="0" rIns="0" bIns="0">
                  <a:spAutoFit/>
                </a:bodyPr>
                <a:lstStyle/>
                <a:p>
                  <a:pPr algn="ctr" eaLnBrk="1" fontAlgn="auto" hangingPunct="1">
                    <a:spcBef>
                      <a:spcPts val="0"/>
                    </a:spcBef>
                    <a:spcAft>
                      <a:spcPts val="0"/>
                    </a:spcAft>
                    <a:defRPr/>
                  </a:pPr>
                  <a:endParaRPr lang="en-US" sz="900" b="1" i="1" dirty="0">
                    <a:solidFill>
                      <a:srgbClr val="000000"/>
                    </a:solidFill>
                    <a:latin typeface="+mn-lt"/>
                    <a:cs typeface="+mn-cs"/>
                  </a:endParaRPr>
                </a:p>
                <a:p>
                  <a:pPr algn="ctr" eaLnBrk="1" fontAlgn="auto" hangingPunct="1">
                    <a:spcBef>
                      <a:spcPts val="0"/>
                    </a:spcBef>
                    <a:spcAft>
                      <a:spcPts val="0"/>
                    </a:spcAft>
                    <a:defRPr/>
                  </a:pPr>
                  <a:endParaRPr lang="en-US" sz="900" b="1" i="1" dirty="0">
                    <a:solidFill>
                      <a:srgbClr val="000000"/>
                    </a:solidFill>
                  </a:endParaRPr>
                </a:p>
              </p:txBody>
            </p:sp>
          </p:grpSp>
          <p:sp>
            <p:nvSpPr>
              <p:cNvPr id="31" name="Line 41">
                <a:extLst>
                  <a:ext uri="{FF2B5EF4-FFF2-40B4-BE49-F238E27FC236}">
                    <a16:creationId xmlns:a16="http://schemas.microsoft.com/office/drawing/2014/main" id="{72033A90-DC31-450B-45E5-DA59BB2FE20D}"/>
                  </a:ext>
                </a:extLst>
              </p:cNvPr>
              <p:cNvSpPr>
                <a:spLocks noChangeShapeType="1"/>
              </p:cNvSpPr>
              <p:nvPr/>
            </p:nvSpPr>
            <p:spPr bwMode="auto">
              <a:xfrm>
                <a:off x="3598" y="2078"/>
                <a:ext cx="72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32" name="Line 42">
                <a:extLst>
                  <a:ext uri="{FF2B5EF4-FFF2-40B4-BE49-F238E27FC236}">
                    <a16:creationId xmlns:a16="http://schemas.microsoft.com/office/drawing/2014/main" id="{0C384488-E95A-9E92-25A9-F7A866D5D60D}"/>
                  </a:ext>
                </a:extLst>
              </p:cNvPr>
              <p:cNvSpPr>
                <a:spLocks noChangeShapeType="1"/>
              </p:cNvSpPr>
              <p:nvPr/>
            </p:nvSpPr>
            <p:spPr bwMode="auto">
              <a:xfrm>
                <a:off x="3222" y="1220"/>
                <a:ext cx="378" cy="85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33" name="Text Box 43">
                <a:extLst>
                  <a:ext uri="{FF2B5EF4-FFF2-40B4-BE49-F238E27FC236}">
                    <a16:creationId xmlns:a16="http://schemas.microsoft.com/office/drawing/2014/main" id="{787B5179-254B-9468-C4D9-B18E6F8D5F8B}"/>
                  </a:ext>
                </a:extLst>
              </p:cNvPr>
              <p:cNvSpPr txBox="1">
                <a:spLocks noChangeArrowheads="1"/>
              </p:cNvSpPr>
              <p:nvPr/>
            </p:nvSpPr>
            <p:spPr bwMode="auto">
              <a:xfrm>
                <a:off x="4417" y="2112"/>
                <a:ext cx="1343"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000" b="1" dirty="0">
                    <a:solidFill>
                      <a:schemeClr val="tx1"/>
                    </a:solidFill>
                  </a:rPr>
                  <a:t>DoD Pay Systems</a:t>
                </a:r>
              </a:p>
              <a:p>
                <a:pPr eaLnBrk="1" hangingPunct="1">
                  <a:spcBef>
                    <a:spcPct val="50000"/>
                  </a:spcBef>
                  <a:buFontTx/>
                  <a:buNone/>
                </a:pPr>
                <a:r>
                  <a:rPr lang="en-US" altLang="en-US" sz="1000" dirty="0">
                    <a:solidFill>
                      <a:schemeClr val="tx1"/>
                    </a:solidFill>
                  </a:rPr>
                  <a:t>DFAS entitlement system processes payments that match on invoice, receiving report, and contract.  Authorizes transfer of funds via EFT to Vendor’s bank.</a:t>
                </a:r>
              </a:p>
            </p:txBody>
          </p:sp>
          <p:pic>
            <p:nvPicPr>
              <p:cNvPr id="34" name="Picture 44" descr="DFAS seal">
                <a:extLst>
                  <a:ext uri="{FF2B5EF4-FFF2-40B4-BE49-F238E27FC236}">
                    <a16:creationId xmlns:a16="http://schemas.microsoft.com/office/drawing/2014/main" id="{E595A581-12A4-0692-CD85-8CB4D7C9C1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 y="1800"/>
                <a:ext cx="438"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Text Box 61">
              <a:extLst>
                <a:ext uri="{FF2B5EF4-FFF2-40B4-BE49-F238E27FC236}">
                  <a16:creationId xmlns:a16="http://schemas.microsoft.com/office/drawing/2014/main" id="{16D3C6A4-5C69-D428-A28D-5A53B669CB18}"/>
                </a:ext>
              </a:extLst>
            </p:cNvPr>
            <p:cNvSpPr txBox="1">
              <a:spLocks noChangeArrowheads="1"/>
            </p:cNvSpPr>
            <p:nvPr/>
          </p:nvSpPr>
          <p:spPr bwMode="auto">
            <a:xfrm>
              <a:off x="7156808" y="4526496"/>
              <a:ext cx="1834793"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u="sng" dirty="0">
                  <a:solidFill>
                    <a:schemeClr val="tx1"/>
                  </a:solidFill>
                </a:rPr>
                <a:t>WAWF External Interfaces</a:t>
              </a:r>
            </a:p>
            <a:p>
              <a:pPr marL="171450" indent="-171450">
                <a:spcBef>
                  <a:spcPct val="0"/>
                </a:spcBef>
                <a:buFont typeface="Arial" panose="020B0604020202020204" pitchFamily="34" charset="0"/>
                <a:buChar char="•"/>
              </a:pPr>
              <a:r>
                <a:rPr lang="en-US" altLang="en-US" sz="1000" b="1" dirty="0">
                  <a:solidFill>
                    <a:schemeClr val="tx1"/>
                  </a:solidFill>
                </a:rPr>
                <a:t>SAM</a:t>
              </a:r>
            </a:p>
            <a:p>
              <a:pPr marL="171450" indent="-171450">
                <a:spcBef>
                  <a:spcPct val="0"/>
                </a:spcBef>
                <a:buFont typeface="Arial" panose="020B0604020202020204" pitchFamily="34" charset="0"/>
                <a:buChar char="•"/>
              </a:pPr>
              <a:r>
                <a:rPr lang="en-US" altLang="en-US" sz="1000" b="1" dirty="0">
                  <a:solidFill>
                    <a:schemeClr val="tx1"/>
                  </a:solidFill>
                </a:rPr>
                <a:t>CEFT</a:t>
              </a:r>
            </a:p>
            <a:p>
              <a:pPr marL="171450" indent="-171450">
                <a:spcBef>
                  <a:spcPct val="0"/>
                </a:spcBef>
                <a:buFont typeface="Arial" panose="020B0604020202020204" pitchFamily="34" charset="0"/>
                <a:buChar char="•"/>
              </a:pPr>
              <a:r>
                <a:rPr lang="en-US" altLang="en-US" sz="1000" b="1" dirty="0">
                  <a:solidFill>
                    <a:schemeClr val="tx1"/>
                  </a:solidFill>
                </a:rPr>
                <a:t>Defense Automatic Addressing System (DAASC)</a:t>
              </a:r>
            </a:p>
            <a:p>
              <a:pPr marL="171450" indent="-171450">
                <a:spcBef>
                  <a:spcPct val="0"/>
                </a:spcBef>
                <a:buFont typeface="Arial" panose="020B0604020202020204" pitchFamily="34" charset="0"/>
                <a:buChar char="•"/>
              </a:pPr>
              <a:r>
                <a:rPr lang="en-US" altLang="en-US" sz="1000" b="1" dirty="0">
                  <a:solidFill>
                    <a:schemeClr val="tx1"/>
                  </a:solidFill>
                </a:rPr>
                <a:t>EDA</a:t>
              </a:r>
            </a:p>
          </p:txBody>
        </p:sp>
      </p:grpSp>
    </p:spTree>
    <p:extLst>
      <p:ext uri="{BB962C8B-B14F-4D97-AF65-F5344CB8AC3E}">
        <p14:creationId xmlns:p14="http://schemas.microsoft.com/office/powerpoint/2010/main" val="18139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rmAutofit fontScale="90000"/>
          </a:bodyPr>
          <a:lstStyle/>
          <a:p>
            <a:r>
              <a:rPr lang="en-US" dirty="0"/>
              <a:t>Combo </a:t>
            </a:r>
            <a:r>
              <a:rPr lang="en-US" sz="2700" dirty="0"/>
              <a:t>Invoice</a:t>
            </a:r>
            <a:r>
              <a:rPr lang="en-US" dirty="0"/>
              <a:t>/Receiving Report Workflow</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18687"/>
            <a:ext cx="2286000" cy="486331"/>
          </a:xfrm>
        </p:spPr>
        <p:txBody>
          <a:bodyPr/>
          <a:lstStyle/>
          <a:p>
            <a:r>
              <a:rPr lang="en-US" dirty="0"/>
              <a:t>   </a:t>
            </a:r>
            <a:fld id="{9F653B88-EAFF-45EE-80C4-C48BE2740BA1}"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17</a:t>
            </a:fld>
            <a:endParaRPr lang="en-US" dirty="0"/>
          </a:p>
        </p:txBody>
      </p:sp>
      <p:pic>
        <p:nvPicPr>
          <p:cNvPr id="31" name="Picture 2" descr="j0205582">
            <a:extLst>
              <a:ext uri="{FF2B5EF4-FFF2-40B4-BE49-F238E27FC236}">
                <a16:creationId xmlns:a16="http://schemas.microsoft.com/office/drawing/2014/main" id="{92F1FD5F-56B2-3A17-5130-2AFB53744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2985947"/>
            <a:ext cx="1047750" cy="123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3">
            <a:extLst>
              <a:ext uri="{FF2B5EF4-FFF2-40B4-BE49-F238E27FC236}">
                <a16:creationId xmlns:a16="http://schemas.microsoft.com/office/drawing/2014/main" id="{CD2D9658-8B51-076C-5D6B-8E7FAFC34CF6}"/>
              </a:ext>
            </a:extLst>
          </p:cNvPr>
          <p:cNvSpPr>
            <a:spLocks noChangeShapeType="1"/>
          </p:cNvSpPr>
          <p:nvPr/>
        </p:nvSpPr>
        <p:spPr bwMode="auto">
          <a:xfrm>
            <a:off x="1531938" y="3870931"/>
            <a:ext cx="1162792" cy="990598"/>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33" name="Document">
            <a:extLst>
              <a:ext uri="{FF2B5EF4-FFF2-40B4-BE49-F238E27FC236}">
                <a16:creationId xmlns:a16="http://schemas.microsoft.com/office/drawing/2014/main" id="{C48C819D-5361-5C88-98B1-4077D458744E}"/>
              </a:ext>
            </a:extLst>
          </p:cNvPr>
          <p:cNvSpPr>
            <a:spLocks noEditPoints="1" noChangeArrowheads="1"/>
          </p:cNvSpPr>
          <p:nvPr/>
        </p:nvSpPr>
        <p:spPr bwMode="auto">
          <a:xfrm>
            <a:off x="2743200" y="4352925"/>
            <a:ext cx="752475" cy="1057275"/>
          </a:xfrm>
          <a:custGeom>
            <a:avLst/>
            <a:gdLst>
              <a:gd name="T0" fmla="*/ 374740 w 21600"/>
              <a:gd name="T1" fmla="*/ 1287780 h 21600"/>
              <a:gd name="T2" fmla="*/ 2961 w 21600"/>
              <a:gd name="T3" fmla="*/ 645855 h 21600"/>
              <a:gd name="T4" fmla="*/ 374740 w 21600"/>
              <a:gd name="T5" fmla="*/ 4822 h 21600"/>
              <a:gd name="T6" fmla="*/ 756168 w 21600"/>
              <a:gd name="T7" fmla="*/ 634127 h 21600"/>
              <a:gd name="T8" fmla="*/ 374740 w 21600"/>
              <a:gd name="T9" fmla="*/ 1287780 h 21600"/>
              <a:gd name="T10" fmla="*/ 0 w 21600"/>
              <a:gd name="T11" fmla="*/ 0 h 21600"/>
              <a:gd name="T12" fmla="*/ 752475 w 21600"/>
              <a:gd name="T13" fmla="*/ 0 h 21600"/>
              <a:gd name="T14" fmla="*/ 752475 w 21600"/>
              <a:gd name="T15" fmla="*/ 12858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RR</a:t>
            </a:r>
          </a:p>
        </p:txBody>
      </p:sp>
      <p:sp>
        <p:nvSpPr>
          <p:cNvPr id="34" name="Text Box 5">
            <a:extLst>
              <a:ext uri="{FF2B5EF4-FFF2-40B4-BE49-F238E27FC236}">
                <a16:creationId xmlns:a16="http://schemas.microsoft.com/office/drawing/2014/main" id="{AEAD9BCF-EF44-EE0A-2F03-7B031E69A397}"/>
              </a:ext>
            </a:extLst>
          </p:cNvPr>
          <p:cNvSpPr txBox="1">
            <a:spLocks noChangeArrowheads="1"/>
          </p:cNvSpPr>
          <p:nvPr/>
        </p:nvSpPr>
        <p:spPr bwMode="auto">
          <a:xfrm>
            <a:off x="837302" y="1175735"/>
            <a:ext cx="966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Vendor</a:t>
            </a:r>
          </a:p>
        </p:txBody>
      </p:sp>
      <p:sp>
        <p:nvSpPr>
          <p:cNvPr id="35" name="Text Box 6">
            <a:extLst>
              <a:ext uri="{FF2B5EF4-FFF2-40B4-BE49-F238E27FC236}">
                <a16:creationId xmlns:a16="http://schemas.microsoft.com/office/drawing/2014/main" id="{B0201938-627D-4BF0-3CFE-ADBB77190CBA}"/>
              </a:ext>
            </a:extLst>
          </p:cNvPr>
          <p:cNvSpPr txBox="1">
            <a:spLocks noChangeArrowheads="1"/>
          </p:cNvSpPr>
          <p:nvPr/>
        </p:nvSpPr>
        <p:spPr bwMode="auto">
          <a:xfrm>
            <a:off x="2255837" y="1143000"/>
            <a:ext cx="166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Inspector</a:t>
            </a:r>
          </a:p>
        </p:txBody>
      </p:sp>
      <p:sp>
        <p:nvSpPr>
          <p:cNvPr id="37" name="Line 9">
            <a:extLst>
              <a:ext uri="{FF2B5EF4-FFF2-40B4-BE49-F238E27FC236}">
                <a16:creationId xmlns:a16="http://schemas.microsoft.com/office/drawing/2014/main" id="{6C8547F6-77EB-2325-5C56-10029CDE5393}"/>
              </a:ext>
            </a:extLst>
          </p:cNvPr>
          <p:cNvSpPr>
            <a:spLocks noChangeShapeType="1"/>
          </p:cNvSpPr>
          <p:nvPr/>
        </p:nvSpPr>
        <p:spPr bwMode="auto">
          <a:xfrm>
            <a:off x="3657600" y="4800600"/>
            <a:ext cx="60960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38" name="Document">
            <a:extLst>
              <a:ext uri="{FF2B5EF4-FFF2-40B4-BE49-F238E27FC236}">
                <a16:creationId xmlns:a16="http://schemas.microsoft.com/office/drawing/2014/main" id="{86E69872-6CC7-F56B-7530-87C6FA482FFF}"/>
              </a:ext>
            </a:extLst>
          </p:cNvPr>
          <p:cNvSpPr>
            <a:spLocks noEditPoints="1" noChangeArrowheads="1"/>
          </p:cNvSpPr>
          <p:nvPr/>
        </p:nvSpPr>
        <p:spPr bwMode="auto">
          <a:xfrm>
            <a:off x="6172200" y="4343400"/>
            <a:ext cx="752475" cy="1143000"/>
          </a:xfrm>
          <a:custGeom>
            <a:avLst/>
            <a:gdLst>
              <a:gd name="T0" fmla="*/ 374740 w 21600"/>
              <a:gd name="T1" fmla="*/ 1287780 h 21600"/>
              <a:gd name="T2" fmla="*/ 2961 w 21600"/>
              <a:gd name="T3" fmla="*/ 645855 h 21600"/>
              <a:gd name="T4" fmla="*/ 374740 w 21600"/>
              <a:gd name="T5" fmla="*/ 4822 h 21600"/>
              <a:gd name="T6" fmla="*/ 756168 w 21600"/>
              <a:gd name="T7" fmla="*/ 634127 h 21600"/>
              <a:gd name="T8" fmla="*/ 374740 w 21600"/>
              <a:gd name="T9" fmla="*/ 1287780 h 21600"/>
              <a:gd name="T10" fmla="*/ 0 w 21600"/>
              <a:gd name="T11" fmla="*/ 0 h 21600"/>
              <a:gd name="T12" fmla="*/ 752475 w 21600"/>
              <a:gd name="T13" fmla="*/ 0 h 21600"/>
              <a:gd name="T14" fmla="*/ 752475 w 21600"/>
              <a:gd name="T15" fmla="*/ 12858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RR</a:t>
            </a:r>
          </a:p>
        </p:txBody>
      </p:sp>
      <p:sp>
        <p:nvSpPr>
          <p:cNvPr id="39" name="Text Box 11">
            <a:extLst>
              <a:ext uri="{FF2B5EF4-FFF2-40B4-BE49-F238E27FC236}">
                <a16:creationId xmlns:a16="http://schemas.microsoft.com/office/drawing/2014/main" id="{CDC68C7B-688A-692C-DD13-DFDB985BCB7B}"/>
              </a:ext>
            </a:extLst>
          </p:cNvPr>
          <p:cNvSpPr txBox="1">
            <a:spLocks noChangeArrowheads="1"/>
          </p:cNvSpPr>
          <p:nvPr/>
        </p:nvSpPr>
        <p:spPr bwMode="auto">
          <a:xfrm>
            <a:off x="4123992" y="113665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Acceptor</a:t>
            </a:r>
          </a:p>
        </p:txBody>
      </p:sp>
      <p:sp>
        <p:nvSpPr>
          <p:cNvPr id="40" name="Line 12">
            <a:extLst>
              <a:ext uri="{FF2B5EF4-FFF2-40B4-BE49-F238E27FC236}">
                <a16:creationId xmlns:a16="http://schemas.microsoft.com/office/drawing/2014/main" id="{887FD3D6-7CA2-9C12-6905-EEC69CAD9A32}"/>
              </a:ext>
            </a:extLst>
          </p:cNvPr>
          <p:cNvSpPr>
            <a:spLocks noChangeShapeType="1"/>
          </p:cNvSpPr>
          <p:nvPr/>
        </p:nvSpPr>
        <p:spPr bwMode="auto">
          <a:xfrm>
            <a:off x="7086600" y="4800600"/>
            <a:ext cx="68580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1" name="Document">
            <a:extLst>
              <a:ext uri="{FF2B5EF4-FFF2-40B4-BE49-F238E27FC236}">
                <a16:creationId xmlns:a16="http://schemas.microsoft.com/office/drawing/2014/main" id="{4EC2CA30-97C3-9014-94D4-C81DD1917267}"/>
              </a:ext>
            </a:extLst>
          </p:cNvPr>
          <p:cNvSpPr>
            <a:spLocks noEditPoints="1" noChangeArrowheads="1"/>
          </p:cNvSpPr>
          <p:nvPr/>
        </p:nvSpPr>
        <p:spPr bwMode="auto">
          <a:xfrm>
            <a:off x="7848600" y="4343400"/>
            <a:ext cx="923925" cy="1066800"/>
          </a:xfrm>
          <a:custGeom>
            <a:avLst/>
            <a:gdLst>
              <a:gd name="T0" fmla="*/ 374740 w 21600"/>
              <a:gd name="T1" fmla="*/ 1287780 h 21600"/>
              <a:gd name="T2" fmla="*/ 2961 w 21600"/>
              <a:gd name="T3" fmla="*/ 645855 h 21600"/>
              <a:gd name="T4" fmla="*/ 374740 w 21600"/>
              <a:gd name="T5" fmla="*/ 4822 h 21600"/>
              <a:gd name="T6" fmla="*/ 756168 w 21600"/>
              <a:gd name="T7" fmla="*/ 634127 h 21600"/>
              <a:gd name="T8" fmla="*/ 374740 w 21600"/>
              <a:gd name="T9" fmla="*/ 1287780 h 21600"/>
              <a:gd name="T10" fmla="*/ 0 w 21600"/>
              <a:gd name="T11" fmla="*/ 0 h 21600"/>
              <a:gd name="T12" fmla="*/ 752475 w 21600"/>
              <a:gd name="T13" fmla="*/ 0 h 21600"/>
              <a:gd name="T14" fmla="*/ 752475 w 21600"/>
              <a:gd name="T15" fmla="*/ 12858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RR</a:t>
            </a:r>
          </a:p>
        </p:txBody>
      </p:sp>
      <p:sp>
        <p:nvSpPr>
          <p:cNvPr id="42" name="Text Box 14">
            <a:extLst>
              <a:ext uri="{FF2B5EF4-FFF2-40B4-BE49-F238E27FC236}">
                <a16:creationId xmlns:a16="http://schemas.microsoft.com/office/drawing/2014/main" id="{0E8627C3-DBAA-FA8E-BF63-6A51E2C974D0}"/>
              </a:ext>
            </a:extLst>
          </p:cNvPr>
          <p:cNvSpPr txBox="1">
            <a:spLocks noChangeArrowheads="1"/>
          </p:cNvSpPr>
          <p:nvPr/>
        </p:nvSpPr>
        <p:spPr bwMode="auto">
          <a:xfrm>
            <a:off x="7694454" y="1295400"/>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Pay Office</a:t>
            </a:r>
          </a:p>
        </p:txBody>
      </p:sp>
      <p:sp>
        <p:nvSpPr>
          <p:cNvPr id="43" name="Text Box 15">
            <a:extLst>
              <a:ext uri="{FF2B5EF4-FFF2-40B4-BE49-F238E27FC236}">
                <a16:creationId xmlns:a16="http://schemas.microsoft.com/office/drawing/2014/main" id="{0E1A6B19-4AE2-75C3-9B11-87DDDCF901D2}"/>
              </a:ext>
            </a:extLst>
          </p:cNvPr>
          <p:cNvSpPr txBox="1">
            <a:spLocks noChangeArrowheads="1"/>
          </p:cNvSpPr>
          <p:nvPr/>
        </p:nvSpPr>
        <p:spPr bwMode="auto">
          <a:xfrm>
            <a:off x="5818188" y="1066800"/>
            <a:ext cx="14160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000099"/>
                </a:solidFill>
              </a:rPr>
              <a:t>LPO</a:t>
            </a:r>
          </a:p>
          <a:p>
            <a:pPr algn="ctr" eaLnBrk="1" hangingPunct="1">
              <a:spcBef>
                <a:spcPct val="0"/>
              </a:spcBef>
              <a:buFontTx/>
              <a:buNone/>
            </a:pPr>
            <a:r>
              <a:rPr lang="en-US" altLang="en-US" sz="1800" b="1" dirty="0">
                <a:solidFill>
                  <a:srgbClr val="000099"/>
                </a:solidFill>
              </a:rPr>
              <a:t>Local</a:t>
            </a:r>
          </a:p>
          <a:p>
            <a:pPr algn="ctr" eaLnBrk="1" hangingPunct="1">
              <a:spcBef>
                <a:spcPct val="0"/>
              </a:spcBef>
              <a:buFontTx/>
              <a:buNone/>
            </a:pPr>
            <a:r>
              <a:rPr lang="en-US" altLang="en-US" sz="1800" b="1" dirty="0">
                <a:solidFill>
                  <a:srgbClr val="000099"/>
                </a:solidFill>
              </a:rPr>
              <a:t>Processing</a:t>
            </a:r>
          </a:p>
          <a:p>
            <a:pPr algn="ctr" eaLnBrk="1" hangingPunct="1">
              <a:spcBef>
                <a:spcPct val="0"/>
              </a:spcBef>
              <a:buFontTx/>
              <a:buNone/>
            </a:pPr>
            <a:r>
              <a:rPr lang="en-US" altLang="en-US" sz="1800" b="1" dirty="0">
                <a:solidFill>
                  <a:srgbClr val="000099"/>
                </a:solidFill>
              </a:rPr>
              <a:t>Official</a:t>
            </a:r>
          </a:p>
          <a:p>
            <a:pPr algn="ctr" eaLnBrk="1" hangingPunct="1">
              <a:spcBef>
                <a:spcPct val="0"/>
              </a:spcBef>
              <a:buFontTx/>
              <a:buNone/>
            </a:pPr>
            <a:r>
              <a:rPr lang="en-US" altLang="en-US" sz="1800" b="1" dirty="0">
                <a:solidFill>
                  <a:srgbClr val="000099"/>
                </a:solidFill>
              </a:rPr>
              <a:t>(Optional)</a:t>
            </a:r>
          </a:p>
          <a:p>
            <a:pPr algn="ctr" eaLnBrk="1" hangingPunct="1">
              <a:spcBef>
                <a:spcPct val="0"/>
              </a:spcBef>
              <a:buFontTx/>
              <a:buNone/>
            </a:pPr>
            <a:endParaRPr lang="en-US" altLang="en-US" sz="1800" b="1" dirty="0">
              <a:solidFill>
                <a:srgbClr val="000099"/>
              </a:solidFill>
              <a:latin typeface="Calibri" panose="020F0502020204030204" pitchFamily="34" charset="0"/>
            </a:endParaRPr>
          </a:p>
        </p:txBody>
      </p:sp>
      <p:sp>
        <p:nvSpPr>
          <p:cNvPr id="44" name="Document">
            <a:extLst>
              <a:ext uri="{FF2B5EF4-FFF2-40B4-BE49-F238E27FC236}">
                <a16:creationId xmlns:a16="http://schemas.microsoft.com/office/drawing/2014/main" id="{51E7EA0D-F8D1-08F1-F1A4-034161BF7015}"/>
              </a:ext>
            </a:extLst>
          </p:cNvPr>
          <p:cNvSpPr>
            <a:spLocks noEditPoints="1" noChangeArrowheads="1"/>
          </p:cNvSpPr>
          <p:nvPr/>
        </p:nvSpPr>
        <p:spPr bwMode="auto">
          <a:xfrm>
            <a:off x="4419600" y="4343400"/>
            <a:ext cx="752475" cy="1066800"/>
          </a:xfrm>
          <a:custGeom>
            <a:avLst/>
            <a:gdLst>
              <a:gd name="T0" fmla="*/ 374740 w 21600"/>
              <a:gd name="T1" fmla="*/ 1287780 h 21600"/>
              <a:gd name="T2" fmla="*/ 2961 w 21600"/>
              <a:gd name="T3" fmla="*/ 645855 h 21600"/>
              <a:gd name="T4" fmla="*/ 374740 w 21600"/>
              <a:gd name="T5" fmla="*/ 4822 h 21600"/>
              <a:gd name="T6" fmla="*/ 756168 w 21600"/>
              <a:gd name="T7" fmla="*/ 634127 h 21600"/>
              <a:gd name="T8" fmla="*/ 374740 w 21600"/>
              <a:gd name="T9" fmla="*/ 1287780 h 21600"/>
              <a:gd name="T10" fmla="*/ 0 w 21600"/>
              <a:gd name="T11" fmla="*/ 0 h 21600"/>
              <a:gd name="T12" fmla="*/ 752475 w 21600"/>
              <a:gd name="T13" fmla="*/ 0 h 21600"/>
              <a:gd name="T14" fmla="*/ 752475 w 21600"/>
              <a:gd name="T15" fmla="*/ 12858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dirty="0">
                <a:latin typeface="Arial" panose="020B0604020202020204" pitchFamily="34" charset="0"/>
                <a:cs typeface="Arial" panose="020B0604020202020204" pitchFamily="34" charset="0"/>
              </a:rPr>
              <a:t>RR</a:t>
            </a:r>
          </a:p>
        </p:txBody>
      </p:sp>
      <p:sp>
        <p:nvSpPr>
          <p:cNvPr id="45" name="Line 17">
            <a:extLst>
              <a:ext uri="{FF2B5EF4-FFF2-40B4-BE49-F238E27FC236}">
                <a16:creationId xmlns:a16="http://schemas.microsoft.com/office/drawing/2014/main" id="{455EBC70-5E0C-06E7-E39C-9BF369B5CA06}"/>
              </a:ext>
            </a:extLst>
          </p:cNvPr>
          <p:cNvSpPr>
            <a:spLocks noChangeShapeType="1"/>
          </p:cNvSpPr>
          <p:nvPr/>
        </p:nvSpPr>
        <p:spPr bwMode="auto">
          <a:xfrm>
            <a:off x="5486400" y="4800600"/>
            <a:ext cx="60960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6" name="Text Box 18">
            <a:extLst>
              <a:ext uri="{FF2B5EF4-FFF2-40B4-BE49-F238E27FC236}">
                <a16:creationId xmlns:a16="http://schemas.microsoft.com/office/drawing/2014/main" id="{DD0FA114-02F3-F43B-F820-9C4EDA6BA5BD}"/>
              </a:ext>
            </a:extLst>
          </p:cNvPr>
          <p:cNvSpPr txBox="1">
            <a:spLocks noChangeArrowheads="1"/>
          </p:cNvSpPr>
          <p:nvPr/>
        </p:nvSpPr>
        <p:spPr bwMode="auto">
          <a:xfrm>
            <a:off x="2456605" y="1506918"/>
            <a:ext cx="1290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000099"/>
                </a:solidFill>
              </a:rPr>
              <a:t>(</a:t>
            </a:r>
            <a:r>
              <a:rPr lang="en-US" altLang="en-US" sz="1800" b="1" dirty="0">
                <a:solidFill>
                  <a:srgbClr val="000099"/>
                </a:solidFill>
              </a:rPr>
              <a:t>Optional</a:t>
            </a:r>
            <a:r>
              <a:rPr lang="en-US" altLang="en-US" sz="2000" b="1" dirty="0">
                <a:solidFill>
                  <a:srgbClr val="000099"/>
                </a:solidFill>
              </a:rPr>
              <a:t>)</a:t>
            </a:r>
          </a:p>
        </p:txBody>
      </p:sp>
      <p:sp>
        <p:nvSpPr>
          <p:cNvPr id="47" name="Document">
            <a:extLst>
              <a:ext uri="{FF2B5EF4-FFF2-40B4-BE49-F238E27FC236}">
                <a16:creationId xmlns:a16="http://schemas.microsoft.com/office/drawing/2014/main" id="{60743C75-F887-C6F3-5D90-7D20C7B8E530}"/>
              </a:ext>
            </a:extLst>
          </p:cNvPr>
          <p:cNvSpPr>
            <a:spLocks noEditPoints="1" noChangeArrowheads="1"/>
          </p:cNvSpPr>
          <p:nvPr/>
        </p:nvSpPr>
        <p:spPr bwMode="auto">
          <a:xfrm>
            <a:off x="6096000" y="3048000"/>
            <a:ext cx="914400" cy="990600"/>
          </a:xfrm>
          <a:custGeom>
            <a:avLst/>
            <a:gdLst>
              <a:gd name="T0" fmla="*/ 455380 w 21600"/>
              <a:gd name="T1" fmla="*/ 992068 h 21600"/>
              <a:gd name="T2" fmla="*/ 3598 w 21600"/>
              <a:gd name="T3" fmla="*/ 497547 h 21600"/>
              <a:gd name="T4" fmla="*/ 455380 w 21600"/>
              <a:gd name="T5" fmla="*/ 3715 h 21600"/>
              <a:gd name="T6" fmla="*/ 918887 w 21600"/>
              <a:gd name="T7" fmla="*/ 488513 h 21600"/>
              <a:gd name="T8" fmla="*/ 455380 w 21600"/>
              <a:gd name="T9" fmla="*/ 992068 h 21600"/>
              <a:gd name="T10" fmla="*/ 0 w 21600"/>
              <a:gd name="T11" fmla="*/ 0 h 21600"/>
              <a:gd name="T12" fmla="*/ 914400 w 21600"/>
              <a:gd name="T13" fmla="*/ 0 h 21600"/>
              <a:gd name="T14" fmla="*/ 914400 w 21600"/>
              <a:gd name="T15" fmla="*/ 9906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p>
        </p:txBody>
      </p:sp>
      <p:sp>
        <p:nvSpPr>
          <p:cNvPr id="48" name="Line 21">
            <a:extLst>
              <a:ext uri="{FF2B5EF4-FFF2-40B4-BE49-F238E27FC236}">
                <a16:creationId xmlns:a16="http://schemas.microsoft.com/office/drawing/2014/main" id="{12D13C55-65A4-13D6-E670-3663AA0D1410}"/>
              </a:ext>
            </a:extLst>
          </p:cNvPr>
          <p:cNvSpPr>
            <a:spLocks noChangeShapeType="1"/>
          </p:cNvSpPr>
          <p:nvPr/>
        </p:nvSpPr>
        <p:spPr bwMode="auto">
          <a:xfrm>
            <a:off x="1600200" y="3563381"/>
            <a:ext cx="4343400" cy="18019"/>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49" name="Document">
            <a:extLst>
              <a:ext uri="{FF2B5EF4-FFF2-40B4-BE49-F238E27FC236}">
                <a16:creationId xmlns:a16="http://schemas.microsoft.com/office/drawing/2014/main" id="{AB63B751-AC4E-C656-A938-06660E77A439}"/>
              </a:ext>
            </a:extLst>
          </p:cNvPr>
          <p:cNvSpPr>
            <a:spLocks noEditPoints="1" noChangeArrowheads="1"/>
          </p:cNvSpPr>
          <p:nvPr/>
        </p:nvSpPr>
        <p:spPr bwMode="auto">
          <a:xfrm>
            <a:off x="7848600" y="3048000"/>
            <a:ext cx="914400" cy="990600"/>
          </a:xfrm>
          <a:custGeom>
            <a:avLst/>
            <a:gdLst>
              <a:gd name="T0" fmla="*/ 455380 w 21600"/>
              <a:gd name="T1" fmla="*/ 992068 h 21600"/>
              <a:gd name="T2" fmla="*/ 3598 w 21600"/>
              <a:gd name="T3" fmla="*/ 497547 h 21600"/>
              <a:gd name="T4" fmla="*/ 455380 w 21600"/>
              <a:gd name="T5" fmla="*/ 3715 h 21600"/>
              <a:gd name="T6" fmla="*/ 918887 w 21600"/>
              <a:gd name="T7" fmla="*/ 488513 h 21600"/>
              <a:gd name="T8" fmla="*/ 455380 w 21600"/>
              <a:gd name="T9" fmla="*/ 992068 h 21600"/>
              <a:gd name="T10" fmla="*/ 0 w 21600"/>
              <a:gd name="T11" fmla="*/ 0 h 21600"/>
              <a:gd name="T12" fmla="*/ 914400 w 21600"/>
              <a:gd name="T13" fmla="*/ 0 h 21600"/>
              <a:gd name="T14" fmla="*/ 914400 w 21600"/>
              <a:gd name="T15" fmla="*/ 9906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endParaRPr lang="en-US" sz="1400" dirty="0">
              <a:latin typeface="Arial" panose="020B0604020202020204" pitchFamily="34" charset="0"/>
              <a:cs typeface="Arial" panose="020B0604020202020204" pitchFamily="34" charset="0"/>
            </a:endParaRPr>
          </a:p>
        </p:txBody>
      </p:sp>
      <p:sp>
        <p:nvSpPr>
          <p:cNvPr id="50" name="Line 23">
            <a:extLst>
              <a:ext uri="{FF2B5EF4-FFF2-40B4-BE49-F238E27FC236}">
                <a16:creationId xmlns:a16="http://schemas.microsoft.com/office/drawing/2014/main" id="{1659451C-F758-CC3B-3E43-9ABA62A08274}"/>
              </a:ext>
            </a:extLst>
          </p:cNvPr>
          <p:cNvSpPr>
            <a:spLocks noChangeShapeType="1"/>
          </p:cNvSpPr>
          <p:nvPr/>
        </p:nvSpPr>
        <p:spPr bwMode="auto">
          <a:xfrm>
            <a:off x="7162800" y="3581400"/>
            <a:ext cx="68580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pic>
        <p:nvPicPr>
          <p:cNvPr id="51" name="Picture 24" descr="j0409407">
            <a:extLst>
              <a:ext uri="{FF2B5EF4-FFF2-40B4-BE49-F238E27FC236}">
                <a16:creationId xmlns:a16="http://schemas.microsoft.com/office/drawing/2014/main" id="{D9A47D10-16BB-FB89-C57D-6320B7365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657350"/>
            <a:ext cx="1460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5" descr="MPj01849050000[1]">
            <a:extLst>
              <a:ext uri="{FF2B5EF4-FFF2-40B4-BE49-F238E27FC236}">
                <a16:creationId xmlns:a16="http://schemas.microsoft.com/office/drawing/2014/main" id="{C64F1848-8490-FAAF-0B31-BAC9C60D5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1919288"/>
            <a:ext cx="984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in">
                <a:solidFill>
                  <a:srgbClr val="000000"/>
                </a:solidFill>
                <a:miter lim="800000"/>
                <a:headEnd/>
                <a:tailEnd/>
              </a14:hiddenLine>
            </a:ext>
          </a:extLst>
        </p:spPr>
      </p:pic>
      <p:pic>
        <p:nvPicPr>
          <p:cNvPr id="53" name="Picture 26" descr="j0430491">
            <a:extLst>
              <a:ext uri="{FF2B5EF4-FFF2-40B4-BE49-F238E27FC236}">
                <a16:creationId xmlns:a16="http://schemas.microsoft.com/office/drawing/2014/main" id="{AEFE5918-BA80-6603-3E90-862C58E56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5906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7" descr="j0409606">
            <a:extLst>
              <a:ext uri="{FF2B5EF4-FFF2-40B4-BE49-F238E27FC236}">
                <a16:creationId xmlns:a16="http://schemas.microsoft.com/office/drawing/2014/main" id="{66A3B404-234C-0279-FC20-FE5032732B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450" y="1695450"/>
            <a:ext cx="10477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9">
            <a:extLst>
              <a:ext uri="{FF2B5EF4-FFF2-40B4-BE49-F238E27FC236}">
                <a16:creationId xmlns:a16="http://schemas.microsoft.com/office/drawing/2014/main" id="{6192501B-427F-DDCD-E8C8-C8B90FB1C18B}"/>
              </a:ext>
            </a:extLst>
          </p:cNvPr>
          <p:cNvSpPr txBox="1">
            <a:spLocks noChangeArrowheads="1"/>
          </p:cNvSpPr>
          <p:nvPr/>
        </p:nvSpPr>
        <p:spPr bwMode="auto">
          <a:xfrm>
            <a:off x="82709" y="5674150"/>
            <a:ext cx="891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dirty="0">
              <a:solidFill>
                <a:srgbClr val="FF0000"/>
              </a:solidFill>
            </a:endParaRPr>
          </a:p>
          <a:p>
            <a:pPr algn="ctr" eaLnBrk="1" hangingPunct="1">
              <a:spcBef>
                <a:spcPct val="0"/>
              </a:spcBef>
              <a:buFontTx/>
              <a:buNone/>
            </a:pPr>
            <a:r>
              <a:rPr lang="en-US" altLang="en-US" sz="2000" b="1" dirty="0">
                <a:solidFill>
                  <a:srgbClr val="FF0000"/>
                </a:solidFill>
              </a:rPr>
              <a:t>Invoice and Receiving Report move as 2 Separate Documents</a:t>
            </a:r>
          </a:p>
        </p:txBody>
      </p:sp>
    </p:spTree>
    <p:extLst>
      <p:ext uri="{BB962C8B-B14F-4D97-AF65-F5344CB8AC3E}">
        <p14:creationId xmlns:p14="http://schemas.microsoft.com/office/powerpoint/2010/main" val="11947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linds(horizont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heckerboard(across)">
                                      <p:cBhvr>
                                        <p:cTn id="15" dur="500"/>
                                        <p:tgtEl>
                                          <p:spTgt spid="4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checkerboard(across)">
                                      <p:cBhvr>
                                        <p:cTn id="18" dur="500"/>
                                        <p:tgtEl>
                                          <p:spTgt spid="4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checkerboard(across)">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checkerboard(across)">
                                      <p:cBhvr>
                                        <p:cTn id="26" dur="500"/>
                                        <p:tgtEl>
                                          <p:spTgt spid="5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heckerboard(across)">
                                      <p:cBhvr>
                                        <p:cTn id="37" dur="500"/>
                                        <p:tgtEl>
                                          <p:spTgt spid="50"/>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checkerboard(across)">
                                      <p:cBhvr>
                                        <p:cTn id="40" dur="500"/>
                                        <p:tgtEl>
                                          <p:spTgt spid="42"/>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heckerboard(across)">
                                      <p:cBhvr>
                                        <p:cTn id="43" dur="500"/>
                                        <p:tgtEl>
                                          <p:spTgt spid="49"/>
                                        </p:tgtEl>
                                      </p:cBhvr>
                                    </p:animEffect>
                                  </p:childTnLst>
                                </p:cTn>
                              </p:par>
                              <p:par>
                                <p:cTn id="44" presetID="5"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checkerboard(across)">
                                      <p:cBhvr>
                                        <p:cTn id="49" dur="500"/>
                                        <p:tgtEl>
                                          <p:spTgt spid="3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checkerboard(across)">
                                      <p:cBhvr>
                                        <p:cTn id="52" dur="500"/>
                                        <p:tgtEl>
                                          <p:spTgt spid="46"/>
                                        </p:tgtEl>
                                      </p:cBhvr>
                                    </p:animEffect>
                                  </p:childTnLst>
                                </p:cTn>
                              </p:par>
                              <p:par>
                                <p:cTn id="53" presetID="3" presetClass="entr" presetSubtype="1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linds(horizontal)">
                                      <p:cBhvr>
                                        <p:cTn id="55" dur="500"/>
                                        <p:tgtEl>
                                          <p:spTgt spid="5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checkerboard(across)">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checkerboard(across)">
                                      <p:cBhvr>
                                        <p:cTn id="63" dur="500"/>
                                        <p:tgtEl>
                                          <p:spTgt spid="39"/>
                                        </p:tgtEl>
                                      </p:cBhvr>
                                    </p:animEffect>
                                  </p:childTnLst>
                                </p:cTn>
                              </p:par>
                              <p:par>
                                <p:cTn id="64" presetID="5" presetClass="entr" presetSubtype="1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checkerboard(across)">
                                      <p:cBhvr>
                                        <p:cTn id="66" dur="500"/>
                                        <p:tgtEl>
                                          <p:spTgt spid="3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par>
                                <p:cTn id="70" presetID="5" presetClass="entr" presetSubtype="1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checkerboard(across)">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1"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checkerboard(across)">
                                      <p:cBhvr>
                                        <p:cTn id="77" dur="500"/>
                                        <p:tgtEl>
                                          <p:spTgt spid="43"/>
                                        </p:tgtEl>
                                      </p:cBhvr>
                                    </p:animEffect>
                                  </p:childTnLst>
                                </p:cTn>
                              </p:par>
                              <p:par>
                                <p:cTn id="78" presetID="5"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checkerboard(across)">
                                      <p:cBhvr>
                                        <p:cTn id="80" dur="500"/>
                                        <p:tgtEl>
                                          <p:spTgt spid="4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checkerboard(across)">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2"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checkerboard(across)">
                                      <p:cBhvr>
                                        <p:cTn id="88" dur="500"/>
                                        <p:tgtEl>
                                          <p:spTgt spid="42"/>
                                        </p:tgtEl>
                                      </p:cBhvr>
                                    </p:animEffect>
                                  </p:childTnLst>
                                </p:cTn>
                              </p:par>
                              <p:par>
                                <p:cTn id="89" presetID="5" presetClass="entr" presetSubtype="1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checkerboard(across)">
                                      <p:cBhvr>
                                        <p:cTn id="91" dur="500"/>
                                        <p:tgtEl>
                                          <p:spTgt spid="40"/>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checkerboard(across)">
                                      <p:cBhvr>
                                        <p:cTn id="94" dur="500"/>
                                        <p:tgtEl>
                                          <p:spTgt spid="41"/>
                                        </p:tgtEl>
                                      </p:cBhvr>
                                    </p:animEffect>
                                  </p:childTnLst>
                                </p:cTn>
                              </p:par>
                              <p:par>
                                <p:cTn id="95" presetID="5" presetClass="entr" presetSubtype="1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checkerboard(across)">
                                      <p:cBhvr>
                                        <p:cTn id="9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8" grpId="0" animBg="1"/>
      <p:bldP spid="39" grpId="0"/>
      <p:bldP spid="41" grpId="0" animBg="1"/>
      <p:bldP spid="42" grpId="0"/>
      <p:bldP spid="42" grpId="1"/>
      <p:bldP spid="42" grpId="2"/>
      <p:bldP spid="43" grpId="0"/>
      <p:bldP spid="43" grpId="1"/>
      <p:bldP spid="44" grpId="0" animBg="1"/>
      <p:bldP spid="46" grpId="0"/>
      <p:bldP spid="47" grpId="0" animBg="1"/>
      <p:bldP spid="49" grpId="0" animBg="1"/>
      <p:bldP spid="4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89E9138-9620-221B-76B3-C947B12F3FB0}"/>
              </a:ext>
            </a:extLst>
          </p:cNvPr>
          <p:cNvSpPr>
            <a:spLocks noGrp="1"/>
          </p:cNvSpPr>
          <p:nvPr>
            <p:ph type="dt" sz="half" idx="10"/>
          </p:nvPr>
        </p:nvSpPr>
        <p:spPr>
          <a:xfrm>
            <a:off x="304801" y="6391275"/>
            <a:ext cx="2299062" cy="547687"/>
          </a:xfrm>
        </p:spPr>
        <p:txBody>
          <a:bodyPr/>
          <a:lstStyle/>
          <a:p>
            <a:r>
              <a:rPr lang="en-US" dirty="0"/>
              <a:t>   </a:t>
            </a:r>
            <a:fld id="{CF321617-8C0E-4518-9940-C8B0D89EBC90}" type="datetime1">
              <a:rPr lang="en-US" smtClean="0"/>
              <a:t>9/17/2024</a:t>
            </a:fld>
            <a:r>
              <a:rPr lang="en-US" dirty="0"/>
              <a:t> </a:t>
            </a:r>
          </a:p>
        </p:txBody>
      </p:sp>
      <p:sp>
        <p:nvSpPr>
          <p:cNvPr id="6" name="Footer Placeholder 5">
            <a:extLst>
              <a:ext uri="{FF2B5EF4-FFF2-40B4-BE49-F238E27FC236}">
                <a16:creationId xmlns:a16="http://schemas.microsoft.com/office/drawing/2014/main" id="{5D9F7041-AEE2-2287-DDBA-745CD85261F4}"/>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D12308D1-8CF8-7C3E-BE2A-DEF76B8ED5C4}"/>
              </a:ext>
            </a:extLst>
          </p:cNvPr>
          <p:cNvSpPr>
            <a:spLocks noGrp="1"/>
          </p:cNvSpPr>
          <p:nvPr>
            <p:ph type="sldNum" sz="quarter" idx="12"/>
          </p:nvPr>
        </p:nvSpPr>
        <p:spPr/>
        <p:txBody>
          <a:bodyPr/>
          <a:lstStyle/>
          <a:p>
            <a:fld id="{ADB0A4B7-05AF-4F5F-8812-770AA6AFFD2E}" type="slidenum">
              <a:rPr lang="en-US" smtClean="0"/>
              <a:pPr/>
              <a:t>18</a:t>
            </a:fld>
            <a:endParaRPr lang="en-US" dirty="0"/>
          </a:p>
        </p:txBody>
      </p:sp>
      <p:sp>
        <p:nvSpPr>
          <p:cNvPr id="8" name="Title 7">
            <a:extLst>
              <a:ext uri="{FF2B5EF4-FFF2-40B4-BE49-F238E27FC236}">
                <a16:creationId xmlns:a16="http://schemas.microsoft.com/office/drawing/2014/main" id="{3035B133-90E5-B48E-5423-E64505622374}"/>
              </a:ext>
            </a:extLst>
          </p:cNvPr>
          <p:cNvSpPr>
            <a:spLocks noGrp="1"/>
          </p:cNvSpPr>
          <p:nvPr>
            <p:ph type="title"/>
          </p:nvPr>
        </p:nvSpPr>
        <p:spPr/>
        <p:txBody>
          <a:bodyPr>
            <a:noAutofit/>
          </a:bodyPr>
          <a:lstStyle/>
          <a:p>
            <a:r>
              <a:rPr lang="en-US" sz="2200" dirty="0"/>
              <a:t>Invoice 2-in-1 Workflow</a:t>
            </a:r>
          </a:p>
        </p:txBody>
      </p:sp>
      <p:pic>
        <p:nvPicPr>
          <p:cNvPr id="9" name="Picture 2" descr="j0205582">
            <a:extLst>
              <a:ext uri="{FF2B5EF4-FFF2-40B4-BE49-F238E27FC236}">
                <a16:creationId xmlns:a16="http://schemas.microsoft.com/office/drawing/2014/main" id="{8268536A-7A0E-D1FF-D343-D472C20C7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17764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3">
            <a:extLst>
              <a:ext uri="{FF2B5EF4-FFF2-40B4-BE49-F238E27FC236}">
                <a16:creationId xmlns:a16="http://schemas.microsoft.com/office/drawing/2014/main" id="{F631A208-F653-B2DA-FE8C-4FBCF498C70E}"/>
              </a:ext>
            </a:extLst>
          </p:cNvPr>
          <p:cNvSpPr>
            <a:spLocks noChangeShapeType="1"/>
          </p:cNvSpPr>
          <p:nvPr/>
        </p:nvSpPr>
        <p:spPr bwMode="auto">
          <a:xfrm>
            <a:off x="2133600" y="4343400"/>
            <a:ext cx="45720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1" name="Document">
            <a:extLst>
              <a:ext uri="{FF2B5EF4-FFF2-40B4-BE49-F238E27FC236}">
                <a16:creationId xmlns:a16="http://schemas.microsoft.com/office/drawing/2014/main" id="{FD979748-6FE6-2113-1717-FE8C99A821A0}"/>
              </a:ext>
            </a:extLst>
          </p:cNvPr>
          <p:cNvSpPr>
            <a:spLocks noEditPoints="1" noChangeArrowheads="1"/>
          </p:cNvSpPr>
          <p:nvPr/>
        </p:nvSpPr>
        <p:spPr bwMode="auto">
          <a:xfrm>
            <a:off x="2743200" y="3886200"/>
            <a:ext cx="1066800" cy="1209675"/>
          </a:xfrm>
          <a:custGeom>
            <a:avLst/>
            <a:gdLst>
              <a:gd name="T0" fmla="*/ 531276 w 21600"/>
              <a:gd name="T1" fmla="*/ 1211467 h 21600"/>
              <a:gd name="T2" fmla="*/ 4198 w 21600"/>
              <a:gd name="T3" fmla="*/ 607582 h 21600"/>
              <a:gd name="T4" fmla="*/ 531276 w 21600"/>
              <a:gd name="T5" fmla="*/ 4536 h 21600"/>
              <a:gd name="T6" fmla="*/ 1072035 w 21600"/>
              <a:gd name="T7" fmla="*/ 596549 h 21600"/>
              <a:gd name="T8" fmla="*/ 531276 w 21600"/>
              <a:gd name="T9" fmla="*/ 1211467 h 21600"/>
              <a:gd name="T10" fmla="*/ 0 w 21600"/>
              <a:gd name="T11" fmla="*/ 0 h 21600"/>
              <a:gd name="T12" fmla="*/ 1066800 w 21600"/>
              <a:gd name="T13" fmla="*/ 0 h 21600"/>
              <a:gd name="T14" fmla="*/ 1066800 w 21600"/>
              <a:gd name="T15" fmla="*/ 12096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RR</a:t>
            </a:r>
          </a:p>
        </p:txBody>
      </p:sp>
      <p:sp>
        <p:nvSpPr>
          <p:cNvPr id="12" name="Text Box 5">
            <a:extLst>
              <a:ext uri="{FF2B5EF4-FFF2-40B4-BE49-F238E27FC236}">
                <a16:creationId xmlns:a16="http://schemas.microsoft.com/office/drawing/2014/main" id="{916AB11B-8B66-115B-889F-8F706A3B3635}"/>
              </a:ext>
            </a:extLst>
          </p:cNvPr>
          <p:cNvSpPr txBox="1">
            <a:spLocks noChangeArrowheads="1"/>
          </p:cNvSpPr>
          <p:nvPr/>
        </p:nvSpPr>
        <p:spPr bwMode="auto">
          <a:xfrm>
            <a:off x="417899" y="1495425"/>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Contractor</a:t>
            </a:r>
          </a:p>
        </p:txBody>
      </p:sp>
      <p:sp>
        <p:nvSpPr>
          <p:cNvPr id="13" name="Text Box 6">
            <a:extLst>
              <a:ext uri="{FF2B5EF4-FFF2-40B4-BE49-F238E27FC236}">
                <a16:creationId xmlns:a16="http://schemas.microsoft.com/office/drawing/2014/main" id="{142DB5E7-B68B-1EB5-C9CC-3E6B6B8B78B9}"/>
              </a:ext>
            </a:extLst>
          </p:cNvPr>
          <p:cNvSpPr txBox="1">
            <a:spLocks noChangeArrowheads="1"/>
          </p:cNvSpPr>
          <p:nvPr/>
        </p:nvSpPr>
        <p:spPr bwMode="auto">
          <a:xfrm>
            <a:off x="2590800" y="1143000"/>
            <a:ext cx="1555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000099"/>
                </a:solidFill>
              </a:rPr>
              <a:t>Inspect</a:t>
            </a:r>
            <a:r>
              <a:rPr lang="en-US" altLang="en-US" sz="2000" b="1" dirty="0">
                <a:solidFill>
                  <a:srgbClr val="000099"/>
                </a:solidFill>
                <a:latin typeface="Calibri" panose="020F0502020204030204" pitchFamily="34" charset="0"/>
              </a:rPr>
              <a:t>or</a:t>
            </a:r>
          </a:p>
          <a:p>
            <a:pPr algn="ctr" eaLnBrk="1" hangingPunct="1">
              <a:spcBef>
                <a:spcPct val="0"/>
              </a:spcBef>
              <a:buFontTx/>
              <a:buNone/>
            </a:pPr>
            <a:r>
              <a:rPr lang="en-US" altLang="en-US" sz="1800" b="1" dirty="0">
                <a:solidFill>
                  <a:srgbClr val="000099"/>
                </a:solidFill>
                <a:latin typeface="Calibri" panose="020F0502020204030204" pitchFamily="34" charset="0"/>
              </a:rPr>
              <a:t>(</a:t>
            </a:r>
            <a:r>
              <a:rPr lang="en-US" altLang="en-US" sz="1800" b="1" dirty="0">
                <a:solidFill>
                  <a:srgbClr val="000099"/>
                </a:solidFill>
              </a:rPr>
              <a:t>Optional</a:t>
            </a:r>
            <a:r>
              <a:rPr lang="en-US" altLang="en-US" sz="1800" b="1" dirty="0">
                <a:solidFill>
                  <a:srgbClr val="000099"/>
                </a:solidFill>
                <a:latin typeface="Calibri" panose="020F0502020204030204" pitchFamily="34" charset="0"/>
              </a:rPr>
              <a:t>)</a:t>
            </a:r>
            <a:endParaRPr lang="en-US" altLang="en-US" sz="2000" b="1" dirty="0">
              <a:solidFill>
                <a:srgbClr val="000099"/>
              </a:solidFill>
              <a:latin typeface="Calibri" panose="020F0502020204030204" pitchFamily="34" charset="0"/>
            </a:endParaRPr>
          </a:p>
        </p:txBody>
      </p:sp>
      <p:sp>
        <p:nvSpPr>
          <p:cNvPr id="14" name="Text Box 8">
            <a:extLst>
              <a:ext uri="{FF2B5EF4-FFF2-40B4-BE49-F238E27FC236}">
                <a16:creationId xmlns:a16="http://schemas.microsoft.com/office/drawing/2014/main" id="{376859CA-38F1-B1CC-E554-F5B541B043B8}"/>
              </a:ext>
            </a:extLst>
          </p:cNvPr>
          <p:cNvSpPr txBox="1">
            <a:spLocks noChangeArrowheads="1"/>
          </p:cNvSpPr>
          <p:nvPr/>
        </p:nvSpPr>
        <p:spPr bwMode="auto">
          <a:xfrm>
            <a:off x="622300" y="5334000"/>
            <a:ext cx="7772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000" b="1" dirty="0">
              <a:solidFill>
                <a:srgbClr val="FF0000"/>
              </a:solidFill>
            </a:endParaRPr>
          </a:p>
          <a:p>
            <a:pPr algn="ctr" eaLnBrk="1" hangingPunct="1">
              <a:spcBef>
                <a:spcPct val="50000"/>
              </a:spcBef>
              <a:buFontTx/>
              <a:buNone/>
            </a:pPr>
            <a:r>
              <a:rPr lang="en-US" altLang="en-US" sz="2000" b="1" dirty="0">
                <a:solidFill>
                  <a:srgbClr val="FF0000"/>
                </a:solidFill>
              </a:rPr>
              <a:t>Invoice and Receiving Report move as One Document</a:t>
            </a:r>
          </a:p>
        </p:txBody>
      </p:sp>
      <p:sp>
        <p:nvSpPr>
          <p:cNvPr id="15" name="Line 9">
            <a:extLst>
              <a:ext uri="{FF2B5EF4-FFF2-40B4-BE49-F238E27FC236}">
                <a16:creationId xmlns:a16="http://schemas.microsoft.com/office/drawing/2014/main" id="{6B8A952D-2DF6-A2A7-8E52-6879606A3889}"/>
              </a:ext>
            </a:extLst>
          </p:cNvPr>
          <p:cNvSpPr>
            <a:spLocks noChangeShapeType="1"/>
          </p:cNvSpPr>
          <p:nvPr/>
        </p:nvSpPr>
        <p:spPr bwMode="auto">
          <a:xfrm>
            <a:off x="4000500" y="4343400"/>
            <a:ext cx="438150"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6" name="Text Box 10">
            <a:extLst>
              <a:ext uri="{FF2B5EF4-FFF2-40B4-BE49-F238E27FC236}">
                <a16:creationId xmlns:a16="http://schemas.microsoft.com/office/drawing/2014/main" id="{7F0C8E29-2201-9BC9-64A6-59A6383AAC29}"/>
              </a:ext>
            </a:extLst>
          </p:cNvPr>
          <p:cNvSpPr txBox="1">
            <a:spLocks noChangeArrowheads="1"/>
          </p:cNvSpPr>
          <p:nvPr/>
        </p:nvSpPr>
        <p:spPr bwMode="auto">
          <a:xfrm>
            <a:off x="4365292" y="1157288"/>
            <a:ext cx="118494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rPr>
              <a:t>Acceptor</a:t>
            </a:r>
          </a:p>
          <a:p>
            <a:pPr algn="ctr" eaLnBrk="1" hangingPunct="1">
              <a:spcBef>
                <a:spcPct val="0"/>
              </a:spcBef>
              <a:buFontTx/>
              <a:buNone/>
            </a:pPr>
            <a:endParaRPr lang="en-US" altLang="en-US" sz="2000" b="1" dirty="0">
              <a:solidFill>
                <a:schemeClr val="accent2"/>
              </a:solidFill>
              <a:latin typeface="Calibri" panose="020F0502020204030204" pitchFamily="34" charset="0"/>
            </a:endParaRPr>
          </a:p>
        </p:txBody>
      </p:sp>
      <p:sp>
        <p:nvSpPr>
          <p:cNvPr id="17" name="Line 11">
            <a:extLst>
              <a:ext uri="{FF2B5EF4-FFF2-40B4-BE49-F238E27FC236}">
                <a16:creationId xmlns:a16="http://schemas.microsoft.com/office/drawing/2014/main" id="{05FE9D2B-22D9-9D3C-18D5-26AF08B1DB4A}"/>
              </a:ext>
            </a:extLst>
          </p:cNvPr>
          <p:cNvSpPr>
            <a:spLocks noChangeShapeType="1"/>
          </p:cNvSpPr>
          <p:nvPr/>
        </p:nvSpPr>
        <p:spPr bwMode="auto">
          <a:xfrm>
            <a:off x="5715000" y="4343400"/>
            <a:ext cx="380999"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8" name="Text Box 12">
            <a:extLst>
              <a:ext uri="{FF2B5EF4-FFF2-40B4-BE49-F238E27FC236}">
                <a16:creationId xmlns:a16="http://schemas.microsoft.com/office/drawing/2014/main" id="{7C93A2EF-973E-A2A1-B74D-674A9595F5F7}"/>
              </a:ext>
            </a:extLst>
          </p:cNvPr>
          <p:cNvSpPr txBox="1">
            <a:spLocks noChangeArrowheads="1"/>
          </p:cNvSpPr>
          <p:nvPr/>
        </p:nvSpPr>
        <p:spPr bwMode="auto">
          <a:xfrm>
            <a:off x="7736453" y="1600200"/>
            <a:ext cx="1229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a:solidFill>
                  <a:srgbClr val="000099"/>
                </a:solidFill>
                <a:latin typeface="Calibri" panose="020F0502020204030204" pitchFamily="34" charset="0"/>
              </a:rPr>
              <a:t>Pay </a:t>
            </a:r>
            <a:r>
              <a:rPr lang="en-US" altLang="en-US" sz="1800" b="1" dirty="0">
                <a:solidFill>
                  <a:srgbClr val="000099"/>
                </a:solidFill>
              </a:rPr>
              <a:t>Office</a:t>
            </a:r>
          </a:p>
        </p:txBody>
      </p:sp>
      <p:sp>
        <p:nvSpPr>
          <p:cNvPr id="19" name="Text Box 13">
            <a:extLst>
              <a:ext uri="{FF2B5EF4-FFF2-40B4-BE49-F238E27FC236}">
                <a16:creationId xmlns:a16="http://schemas.microsoft.com/office/drawing/2014/main" id="{C2C3A464-32E7-D64C-FE7E-7B929F6D93F8}"/>
              </a:ext>
            </a:extLst>
          </p:cNvPr>
          <p:cNvSpPr txBox="1">
            <a:spLocks noChangeArrowheads="1"/>
          </p:cNvSpPr>
          <p:nvPr/>
        </p:nvSpPr>
        <p:spPr bwMode="auto">
          <a:xfrm>
            <a:off x="6019800" y="1066800"/>
            <a:ext cx="1524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000099"/>
                </a:solidFill>
              </a:rPr>
              <a:t>LPO</a:t>
            </a:r>
          </a:p>
          <a:p>
            <a:pPr algn="ctr" eaLnBrk="1" hangingPunct="1">
              <a:spcBef>
                <a:spcPct val="0"/>
              </a:spcBef>
              <a:buFontTx/>
              <a:buNone/>
            </a:pPr>
            <a:r>
              <a:rPr lang="en-US" altLang="en-US" sz="1800" b="1" dirty="0">
                <a:solidFill>
                  <a:srgbClr val="000099"/>
                </a:solidFill>
              </a:rPr>
              <a:t>Local</a:t>
            </a:r>
          </a:p>
          <a:p>
            <a:pPr algn="ctr" eaLnBrk="1" hangingPunct="1">
              <a:spcBef>
                <a:spcPct val="0"/>
              </a:spcBef>
              <a:buFontTx/>
              <a:buNone/>
            </a:pPr>
            <a:r>
              <a:rPr lang="en-US" altLang="en-US" sz="1800" b="1" dirty="0">
                <a:solidFill>
                  <a:srgbClr val="000099"/>
                </a:solidFill>
              </a:rPr>
              <a:t>Processing</a:t>
            </a:r>
          </a:p>
          <a:p>
            <a:pPr algn="ctr" eaLnBrk="1" hangingPunct="1">
              <a:spcBef>
                <a:spcPct val="0"/>
              </a:spcBef>
              <a:buFontTx/>
              <a:buNone/>
            </a:pPr>
            <a:r>
              <a:rPr lang="en-US" altLang="en-US" sz="1800" b="1" dirty="0">
                <a:solidFill>
                  <a:srgbClr val="000099"/>
                </a:solidFill>
              </a:rPr>
              <a:t>Official</a:t>
            </a:r>
          </a:p>
          <a:p>
            <a:pPr algn="ctr" eaLnBrk="1" hangingPunct="1">
              <a:spcBef>
                <a:spcPct val="0"/>
              </a:spcBef>
              <a:buFontTx/>
              <a:buNone/>
            </a:pPr>
            <a:r>
              <a:rPr lang="en-US" altLang="en-US" sz="1800" b="1" dirty="0">
                <a:solidFill>
                  <a:srgbClr val="000099"/>
                </a:solidFill>
              </a:rPr>
              <a:t>(Optional)</a:t>
            </a:r>
          </a:p>
        </p:txBody>
      </p:sp>
      <p:sp>
        <p:nvSpPr>
          <p:cNvPr id="20" name="Line 14">
            <a:extLst>
              <a:ext uri="{FF2B5EF4-FFF2-40B4-BE49-F238E27FC236}">
                <a16:creationId xmlns:a16="http://schemas.microsoft.com/office/drawing/2014/main" id="{C4B445D9-BFE3-9F25-3CC8-54128E976010}"/>
              </a:ext>
            </a:extLst>
          </p:cNvPr>
          <p:cNvSpPr>
            <a:spLocks noChangeShapeType="1"/>
          </p:cNvSpPr>
          <p:nvPr/>
        </p:nvSpPr>
        <p:spPr bwMode="auto">
          <a:xfrm>
            <a:off x="7391400" y="4343400"/>
            <a:ext cx="386731" cy="0"/>
          </a:xfrm>
          <a:prstGeom prst="line">
            <a:avLst/>
          </a:prstGeom>
          <a:noFill/>
          <a:ln w="762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21" name="Document">
            <a:extLst>
              <a:ext uri="{FF2B5EF4-FFF2-40B4-BE49-F238E27FC236}">
                <a16:creationId xmlns:a16="http://schemas.microsoft.com/office/drawing/2014/main" id="{41914DC4-7B8E-33CD-7615-C0E66C34F4D1}"/>
              </a:ext>
            </a:extLst>
          </p:cNvPr>
          <p:cNvSpPr>
            <a:spLocks noEditPoints="1" noChangeArrowheads="1"/>
          </p:cNvSpPr>
          <p:nvPr/>
        </p:nvSpPr>
        <p:spPr bwMode="auto">
          <a:xfrm>
            <a:off x="4495800" y="3886200"/>
            <a:ext cx="1066800" cy="1209675"/>
          </a:xfrm>
          <a:custGeom>
            <a:avLst/>
            <a:gdLst>
              <a:gd name="T0" fmla="*/ 531276 w 21600"/>
              <a:gd name="T1" fmla="*/ 1211467 h 21600"/>
              <a:gd name="T2" fmla="*/ 4198 w 21600"/>
              <a:gd name="T3" fmla="*/ 607582 h 21600"/>
              <a:gd name="T4" fmla="*/ 531276 w 21600"/>
              <a:gd name="T5" fmla="*/ 4536 h 21600"/>
              <a:gd name="T6" fmla="*/ 1072035 w 21600"/>
              <a:gd name="T7" fmla="*/ 596549 h 21600"/>
              <a:gd name="T8" fmla="*/ 531276 w 21600"/>
              <a:gd name="T9" fmla="*/ 1211467 h 21600"/>
              <a:gd name="T10" fmla="*/ 0 w 21600"/>
              <a:gd name="T11" fmla="*/ 0 h 21600"/>
              <a:gd name="T12" fmla="*/ 1066800 w 21600"/>
              <a:gd name="T13" fmla="*/ 0 h 21600"/>
              <a:gd name="T14" fmla="*/ 1066800 w 21600"/>
              <a:gd name="T15" fmla="*/ 12096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RR</a:t>
            </a:r>
          </a:p>
        </p:txBody>
      </p:sp>
      <p:sp>
        <p:nvSpPr>
          <p:cNvPr id="22" name="Document">
            <a:extLst>
              <a:ext uri="{FF2B5EF4-FFF2-40B4-BE49-F238E27FC236}">
                <a16:creationId xmlns:a16="http://schemas.microsoft.com/office/drawing/2014/main" id="{E577607C-7825-7240-46AA-4FFE00A67516}"/>
              </a:ext>
            </a:extLst>
          </p:cNvPr>
          <p:cNvSpPr>
            <a:spLocks noEditPoints="1" noChangeArrowheads="1"/>
          </p:cNvSpPr>
          <p:nvPr/>
        </p:nvSpPr>
        <p:spPr bwMode="auto">
          <a:xfrm>
            <a:off x="6124574" y="3897868"/>
            <a:ext cx="1069848" cy="1209675"/>
          </a:xfrm>
          <a:custGeom>
            <a:avLst/>
            <a:gdLst>
              <a:gd name="T0" fmla="*/ 531276 w 21600"/>
              <a:gd name="T1" fmla="*/ 1211467 h 21600"/>
              <a:gd name="T2" fmla="*/ 4198 w 21600"/>
              <a:gd name="T3" fmla="*/ 607582 h 21600"/>
              <a:gd name="T4" fmla="*/ 531276 w 21600"/>
              <a:gd name="T5" fmla="*/ 4536 h 21600"/>
              <a:gd name="T6" fmla="*/ 1072035 w 21600"/>
              <a:gd name="T7" fmla="*/ 596549 h 21600"/>
              <a:gd name="T8" fmla="*/ 531276 w 21600"/>
              <a:gd name="T9" fmla="*/ 1211467 h 21600"/>
              <a:gd name="T10" fmla="*/ 0 w 21600"/>
              <a:gd name="T11" fmla="*/ 0 h 21600"/>
              <a:gd name="T12" fmla="*/ 1066800 w 21600"/>
              <a:gd name="T13" fmla="*/ 0 h 21600"/>
              <a:gd name="T14" fmla="*/ 1066800 w 21600"/>
              <a:gd name="T15" fmla="*/ 12096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RR</a:t>
            </a:r>
          </a:p>
        </p:txBody>
      </p:sp>
      <p:sp>
        <p:nvSpPr>
          <p:cNvPr id="23" name="Document">
            <a:extLst>
              <a:ext uri="{FF2B5EF4-FFF2-40B4-BE49-F238E27FC236}">
                <a16:creationId xmlns:a16="http://schemas.microsoft.com/office/drawing/2014/main" id="{C67742ED-9419-6492-F50B-D2FFE004B35B}"/>
              </a:ext>
            </a:extLst>
          </p:cNvPr>
          <p:cNvSpPr>
            <a:spLocks noEditPoints="1" noChangeArrowheads="1"/>
          </p:cNvSpPr>
          <p:nvPr/>
        </p:nvSpPr>
        <p:spPr bwMode="auto">
          <a:xfrm>
            <a:off x="7826375" y="3886200"/>
            <a:ext cx="1069848" cy="1209675"/>
          </a:xfrm>
          <a:custGeom>
            <a:avLst/>
            <a:gdLst>
              <a:gd name="T0" fmla="*/ 531276 w 21600"/>
              <a:gd name="T1" fmla="*/ 1211467 h 21600"/>
              <a:gd name="T2" fmla="*/ 4198 w 21600"/>
              <a:gd name="T3" fmla="*/ 607582 h 21600"/>
              <a:gd name="T4" fmla="*/ 531276 w 21600"/>
              <a:gd name="T5" fmla="*/ 4536 h 21600"/>
              <a:gd name="T6" fmla="*/ 1072035 w 21600"/>
              <a:gd name="T7" fmla="*/ 596549 h 21600"/>
              <a:gd name="T8" fmla="*/ 531276 w 21600"/>
              <a:gd name="T9" fmla="*/ 1211467 h 21600"/>
              <a:gd name="T10" fmla="*/ 0 w 21600"/>
              <a:gd name="T11" fmla="*/ 0 h 21600"/>
              <a:gd name="T12" fmla="*/ 1066800 w 21600"/>
              <a:gd name="T13" fmla="*/ 0 h 21600"/>
              <a:gd name="T14" fmla="*/ 1066800 w 21600"/>
              <a:gd name="T15" fmla="*/ 1209675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C00"/>
          </a:solidFill>
          <a:ln w="9525">
            <a:solidFill>
              <a:srgbClr val="000000"/>
            </a:solidFill>
            <a:miter lim="800000"/>
            <a:headEnd/>
            <a:tailEnd/>
          </a:ln>
          <a:effectLst>
            <a:outerShdw dist="107763" dir="2700000" algn="ctr" rotWithShape="0">
              <a:srgbClr val="808080"/>
            </a:outerShdw>
          </a:effectLst>
        </p:spPr>
        <p:txBody>
          <a:bodyPr/>
          <a:lstStyle/>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Invoice/</a:t>
            </a: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RR</a:t>
            </a:r>
          </a:p>
        </p:txBody>
      </p:sp>
      <p:pic>
        <p:nvPicPr>
          <p:cNvPr id="24" name="Picture 18" descr="j0409407">
            <a:extLst>
              <a:ext uri="{FF2B5EF4-FFF2-40B4-BE49-F238E27FC236}">
                <a16:creationId xmlns:a16="http://schemas.microsoft.com/office/drawing/2014/main" id="{4917F537-5631-E390-D453-1FF8B2963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19300"/>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MPj01849050000[1]">
            <a:extLst>
              <a:ext uri="{FF2B5EF4-FFF2-40B4-BE49-F238E27FC236}">
                <a16:creationId xmlns:a16="http://schemas.microsoft.com/office/drawing/2014/main" id="{A545FDCF-3ECA-1618-B379-49A36209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550" y="1919288"/>
            <a:ext cx="11747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in">
                <a:solidFill>
                  <a:srgbClr val="000000"/>
                </a:solidFill>
                <a:miter lim="800000"/>
                <a:headEnd/>
                <a:tailEnd/>
              </a14:hiddenLine>
            </a:ext>
          </a:extLst>
        </p:spPr>
      </p:pic>
      <p:pic>
        <p:nvPicPr>
          <p:cNvPr id="26" name="Picture 20" descr="j0430491">
            <a:extLst>
              <a:ext uri="{FF2B5EF4-FFF2-40B4-BE49-F238E27FC236}">
                <a16:creationId xmlns:a16="http://schemas.microsoft.com/office/drawing/2014/main" id="{44F89C64-1256-DB7C-EC71-F41821683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2133600"/>
            <a:ext cx="1495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j0409606">
            <a:extLst>
              <a:ext uri="{FF2B5EF4-FFF2-40B4-BE49-F238E27FC236}">
                <a16:creationId xmlns:a16="http://schemas.microsoft.com/office/drawing/2014/main" id="{633889E0-42C3-FB8A-EFDC-8E60F0A41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75" y="2038350"/>
            <a:ext cx="11318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5"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par>
                                <p:cTn id="36" presetID="5"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checkerboard(across)">
                                      <p:cBhvr>
                                        <p:cTn id="38" dur="500"/>
                                        <p:tgtEl>
                                          <p:spTgt spid="26"/>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heckerboard(across)">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par>
                                <p:cTn id="58" presetID="5" presetClass="entr" presetSubtype="1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heckerboard(across)">
                                      <p:cBhvr>
                                        <p:cTn id="60" dur="500"/>
                                        <p:tgtEl>
                                          <p:spTgt spid="2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checkerboard(across)">
                                      <p:cBhvr>
                                        <p:cTn id="63" dur="500"/>
                                        <p:tgtEl>
                                          <p:spTgt spid="18"/>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checkerboard(across)">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WAWF Status</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77000"/>
            <a:ext cx="2286000" cy="381000"/>
          </a:xfrm>
        </p:spPr>
        <p:txBody>
          <a:bodyPr/>
          <a:lstStyle/>
          <a:p>
            <a:r>
              <a:rPr lang="en-US" dirty="0"/>
              <a:t>   </a:t>
            </a:r>
            <a:fld id="{1A00786E-FC0C-4ADB-8C8A-1E7313F62B4C}"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19</a:t>
            </a:fld>
            <a:endParaRPr lang="en-US" dirty="0"/>
          </a:p>
        </p:txBody>
      </p:sp>
      <p:graphicFrame>
        <p:nvGraphicFramePr>
          <p:cNvPr id="2" name="Content Placeholder 11" descr="Tables detailing WAWF Status and Location or Comments">
            <a:extLst>
              <a:ext uri="{FF2B5EF4-FFF2-40B4-BE49-F238E27FC236}">
                <a16:creationId xmlns:a16="http://schemas.microsoft.com/office/drawing/2014/main" id="{D013BDF6-20AE-8DFA-FA81-C12EF8ED6B03}"/>
              </a:ext>
            </a:extLst>
          </p:cNvPr>
          <p:cNvGraphicFramePr>
            <a:graphicFrameLocks/>
          </p:cNvGraphicFramePr>
          <p:nvPr>
            <p:extLst>
              <p:ext uri="{D42A27DB-BD31-4B8C-83A1-F6EECF244321}">
                <p14:modId xmlns:p14="http://schemas.microsoft.com/office/powerpoint/2010/main" val="4064251056"/>
              </p:ext>
            </p:extLst>
          </p:nvPr>
        </p:nvGraphicFramePr>
        <p:xfrm>
          <a:off x="4572000" y="1051542"/>
          <a:ext cx="4267200" cy="4511058"/>
        </p:xfrm>
        <a:graphic>
          <a:graphicData uri="http://schemas.openxmlformats.org/drawingml/2006/table">
            <a:tbl>
              <a:tblPr firstRow="1" bandRow="1">
                <a:tableStyleId>{5C22544A-7EE6-4342-B048-85BDC9FD1C3A}</a:tableStyleId>
              </a:tblPr>
              <a:tblGrid>
                <a:gridCol w="1862051">
                  <a:extLst>
                    <a:ext uri="{9D8B030D-6E8A-4147-A177-3AD203B41FA5}">
                      <a16:colId xmlns:a16="http://schemas.microsoft.com/office/drawing/2014/main" val="20000"/>
                    </a:ext>
                  </a:extLst>
                </a:gridCol>
                <a:gridCol w="2405149">
                  <a:extLst>
                    <a:ext uri="{9D8B030D-6E8A-4147-A177-3AD203B41FA5}">
                      <a16:colId xmlns:a16="http://schemas.microsoft.com/office/drawing/2014/main" val="20001"/>
                    </a:ext>
                  </a:extLst>
                </a:gridCol>
              </a:tblGrid>
              <a:tr h="26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cs typeface="Arial" charset="0"/>
                        </a:rPr>
                        <a:t>WAWF </a:t>
                      </a:r>
                      <a:r>
                        <a:rPr kumimoji="0" lang="en-US" sz="1200" b="1" i="0" u="none" strike="noStrike" kern="1200" cap="none" spc="0" normalizeH="0" baseline="0" noProof="0" dirty="0">
                          <a:ln>
                            <a:noFill/>
                          </a:ln>
                          <a:solidFill>
                            <a:prstClr val="white"/>
                          </a:solidFill>
                          <a:effectLst/>
                          <a:uLnTx/>
                          <a:uFillTx/>
                          <a:latin typeface="+mn-lt"/>
                          <a:ea typeface="+mn-ea"/>
                          <a:cs typeface="+mn-cs"/>
                        </a:rPr>
                        <a:t>Status</a:t>
                      </a:r>
                    </a:p>
                  </a:txBody>
                  <a:tcPr marT="45723" marB="45723"/>
                </a:tc>
                <a:tc>
                  <a:txBody>
                    <a:bodyPr/>
                    <a:lstStyle/>
                    <a:p>
                      <a:r>
                        <a:rPr lang="en-US" sz="1200" dirty="0"/>
                        <a:t>Location / Comments</a:t>
                      </a:r>
                    </a:p>
                  </a:txBody>
                  <a:tcPr marT="45723" marB="45723"/>
                </a:tc>
                <a:extLst>
                  <a:ext uri="{0D108BD9-81ED-4DB2-BD59-A6C34878D82A}">
                    <a16:rowId xmlns:a16="http://schemas.microsoft.com/office/drawing/2014/main" val="10000"/>
                  </a:ext>
                </a:extLst>
              </a:tr>
              <a:tr h="3198917">
                <a:tc>
                  <a:txBody>
                    <a:bodyPr/>
                    <a:lstStyle/>
                    <a:p>
                      <a:r>
                        <a:rPr lang="en-US" sz="1400" dirty="0">
                          <a:latin typeface="Arial" panose="020B0604020202020204" pitchFamily="34" charset="0"/>
                          <a:cs typeface="Arial" panose="020B0604020202020204" pitchFamily="34" charset="0"/>
                        </a:rPr>
                        <a:t>Inspected</a:t>
                      </a:r>
                    </a:p>
                  </a:txBody>
                  <a:tcPr marT="45723" marB="45723"/>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For Source/Source workflow - was forwarded to Pay Office unless an LPO is in the workflow</a:t>
                      </a:r>
                    </a:p>
                    <a:p>
                      <a:pPr marL="171450" indent="-171450">
                        <a:buFont typeface="Arial" pitchFamily="34" charset="0"/>
                        <a:buChar char="•"/>
                      </a:pPr>
                      <a:r>
                        <a:rPr lang="en-US" sz="1400" dirty="0">
                          <a:latin typeface="Arial" panose="020B0604020202020204" pitchFamily="34" charset="0"/>
                          <a:cs typeface="Arial" panose="020B0604020202020204" pitchFamily="34" charset="0"/>
                        </a:rPr>
                        <a:t>For Source/ Destination or Destination/ Destination - was forwarded to the Acceptor</a:t>
                      </a:r>
                    </a:p>
                    <a:p>
                      <a:pPr marL="171450" indent="-171450">
                        <a:buFont typeface="Arial" pitchFamily="34" charset="0"/>
                        <a:buChar char="•"/>
                      </a:pPr>
                      <a:r>
                        <a:rPr lang="en-US" sz="1400" dirty="0">
                          <a:latin typeface="Arial" panose="020B0604020202020204" pitchFamily="34" charset="0"/>
                          <a:cs typeface="Arial" panose="020B0604020202020204" pitchFamily="34" charset="0"/>
                        </a:rPr>
                        <a:t>For Cost Voucher – document was provisionally accepted by the DCAA Auditor and has been forwarded to the Pay Office unless an LPO is in the workflow</a:t>
                      </a:r>
                    </a:p>
                  </a:txBody>
                  <a:tcPr marT="45723" marB="45723"/>
                </a:tc>
                <a:extLst>
                  <a:ext uri="{0D108BD9-81ED-4DB2-BD59-A6C34878D82A}">
                    <a16:rowId xmlns:a16="http://schemas.microsoft.com/office/drawing/2014/main" val="10001"/>
                  </a:ext>
                </a:extLst>
              </a:tr>
              <a:tr h="918212">
                <a:tc>
                  <a:txBody>
                    <a:bodyPr/>
                    <a:lstStyle/>
                    <a:p>
                      <a:pPr marL="171450" marR="0" indent="-17145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Navy - In Process</a:t>
                      </a:r>
                    </a:p>
                    <a:p>
                      <a:endParaRPr lang="en-US" sz="1400" dirty="0">
                        <a:latin typeface="Arial" panose="020B0604020202020204" pitchFamily="34" charset="0"/>
                        <a:cs typeface="Arial" panose="020B0604020202020204" pitchFamily="34" charset="0"/>
                      </a:endParaRPr>
                    </a:p>
                  </a:txBody>
                  <a:tcPr marT="45723" marB="45723"/>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Extracts sent to the Navy Logistics systems. This follows normal document workflow</a:t>
                      </a:r>
                    </a:p>
                  </a:txBody>
                  <a:tcPr marT="45723" marB="45723"/>
                </a:tc>
                <a:extLst>
                  <a:ext uri="{0D108BD9-81ED-4DB2-BD59-A6C34878D82A}">
                    <a16:rowId xmlns:a16="http://schemas.microsoft.com/office/drawing/2014/main" val="10002"/>
                  </a:ext>
                </a:extLst>
              </a:tr>
            </a:tbl>
          </a:graphicData>
        </a:graphic>
      </p:graphicFrame>
      <p:graphicFrame>
        <p:nvGraphicFramePr>
          <p:cNvPr id="3" name="Content Placeholder 13" descr="Tables detailing WAWF Status and Location or Comments">
            <a:extLst>
              <a:ext uri="{FF2B5EF4-FFF2-40B4-BE49-F238E27FC236}">
                <a16:creationId xmlns:a16="http://schemas.microsoft.com/office/drawing/2014/main" id="{271D14DB-196D-6ECF-727B-AB90CEE88EF1}"/>
              </a:ext>
            </a:extLst>
          </p:cNvPr>
          <p:cNvGraphicFramePr>
            <a:graphicFrameLocks noGrp="1"/>
          </p:cNvGraphicFramePr>
          <p:nvPr>
            <p:ph sz="half" idx="1"/>
            <p:extLst>
              <p:ext uri="{D42A27DB-BD31-4B8C-83A1-F6EECF244321}">
                <p14:modId xmlns:p14="http://schemas.microsoft.com/office/powerpoint/2010/main" val="3153487218"/>
              </p:ext>
            </p:extLst>
          </p:nvPr>
        </p:nvGraphicFramePr>
        <p:xfrm>
          <a:off x="228600" y="1051541"/>
          <a:ext cx="4191000" cy="451105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11098">
                <a:tc>
                  <a:txBody>
                    <a:bodyPr/>
                    <a:lstStyle/>
                    <a:p>
                      <a:r>
                        <a:rPr lang="en-US" altLang="en-US" sz="1400" dirty="0">
                          <a:latin typeface="Arial" panose="020B0604020202020204" pitchFamily="34" charset="0"/>
                          <a:cs typeface="Arial" panose="020B0604020202020204" pitchFamily="34" charset="0"/>
                        </a:rPr>
                        <a:t>WAWF </a:t>
                      </a:r>
                      <a:r>
                        <a:rPr lang="en-US" sz="1400" dirty="0">
                          <a:latin typeface="Arial" panose="020B0604020202020204" pitchFamily="34" charset="0"/>
                          <a:cs typeface="Arial" panose="020B0604020202020204" pitchFamily="34" charset="0"/>
                        </a:rPr>
                        <a:t>Status</a:t>
                      </a:r>
                    </a:p>
                  </a:txBody>
                  <a:tcPr marT="45709" marB="45709"/>
                </a:tc>
                <a:tc>
                  <a:txBody>
                    <a:bodyPr/>
                    <a:lstStyle/>
                    <a:p>
                      <a:r>
                        <a:rPr lang="en-US" sz="1400" dirty="0">
                          <a:latin typeface="Arial" panose="020B0604020202020204" pitchFamily="34" charset="0"/>
                          <a:cs typeface="Arial" panose="020B0604020202020204" pitchFamily="34" charset="0"/>
                        </a:rPr>
                        <a:t>Location / Comments</a:t>
                      </a:r>
                    </a:p>
                  </a:txBody>
                  <a:tcPr marT="45709" marB="45709"/>
                </a:tc>
                <a:extLst>
                  <a:ext uri="{0D108BD9-81ED-4DB2-BD59-A6C34878D82A}">
                    <a16:rowId xmlns:a16="http://schemas.microsoft.com/office/drawing/2014/main" val="10000"/>
                  </a:ext>
                </a:extLst>
              </a:tr>
              <a:tr h="777772">
                <a:tc>
                  <a:txBody>
                    <a:bodyPr/>
                    <a:lstStyle/>
                    <a:p>
                      <a:r>
                        <a:rPr lang="en-US" sz="1400" dirty="0">
                          <a:latin typeface="Arial" panose="020B0604020202020204" pitchFamily="34" charset="0"/>
                          <a:cs typeface="Arial" panose="020B0604020202020204" pitchFamily="34" charset="0"/>
                        </a:rPr>
                        <a:t>Accepted</a:t>
                      </a:r>
                    </a:p>
                  </a:txBody>
                  <a:tcPr marT="45709" marB="45709"/>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Certifier's folder (if in the workflow) or in the Pay Office</a:t>
                      </a:r>
                    </a:p>
                  </a:txBody>
                  <a:tcPr marT="45709" marB="45709"/>
                </a:tc>
                <a:extLst>
                  <a:ext uri="{0D108BD9-81ED-4DB2-BD59-A6C34878D82A}">
                    <a16:rowId xmlns:a16="http://schemas.microsoft.com/office/drawing/2014/main" val="10001"/>
                  </a:ext>
                </a:extLst>
              </a:tr>
              <a:tr h="777772">
                <a:tc>
                  <a:txBody>
                    <a:bodyPr/>
                    <a:lstStyle/>
                    <a:p>
                      <a:r>
                        <a:rPr lang="en-US" sz="1400" dirty="0">
                          <a:latin typeface="Arial" panose="020B0604020202020204" pitchFamily="34" charset="0"/>
                          <a:cs typeface="Arial" panose="020B0604020202020204" pitchFamily="34" charset="0"/>
                        </a:rPr>
                        <a:t>Approved</a:t>
                      </a:r>
                    </a:p>
                  </a:txBody>
                  <a:tcPr marT="45709" marB="45709"/>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Certifier's folder (if in the workflow) or in the Pay Office</a:t>
                      </a:r>
                    </a:p>
                  </a:txBody>
                  <a:tcPr marT="45709" marB="45709"/>
                </a:tc>
                <a:extLst>
                  <a:ext uri="{0D108BD9-81ED-4DB2-BD59-A6C34878D82A}">
                    <a16:rowId xmlns:a16="http://schemas.microsoft.com/office/drawing/2014/main" val="10002"/>
                  </a:ext>
                </a:extLst>
              </a:tr>
              <a:tr h="311098">
                <a:tc>
                  <a:txBody>
                    <a:bodyPr/>
                    <a:lstStyle/>
                    <a:p>
                      <a:r>
                        <a:rPr lang="en-US" sz="1400" dirty="0">
                          <a:latin typeface="Arial" panose="020B0604020202020204" pitchFamily="34" charset="0"/>
                          <a:cs typeface="Arial" panose="020B0604020202020204" pitchFamily="34" charset="0"/>
                        </a:rPr>
                        <a:t>Certified</a:t>
                      </a:r>
                    </a:p>
                  </a:txBody>
                  <a:tcPr marT="45709" marB="45709"/>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Pay Office</a:t>
                      </a:r>
                    </a:p>
                  </a:txBody>
                  <a:tcPr marT="45709" marB="45709"/>
                </a:tc>
                <a:extLst>
                  <a:ext uri="{0D108BD9-81ED-4DB2-BD59-A6C34878D82A}">
                    <a16:rowId xmlns:a16="http://schemas.microsoft.com/office/drawing/2014/main" val="10003"/>
                  </a:ext>
                </a:extLst>
              </a:tr>
              <a:tr h="777772">
                <a:tc>
                  <a:txBody>
                    <a:bodyPr/>
                    <a:lstStyle/>
                    <a:p>
                      <a:r>
                        <a:rPr lang="en-US" sz="1400" dirty="0">
                          <a:latin typeface="Arial" panose="020B0604020202020204" pitchFamily="34" charset="0"/>
                          <a:cs typeface="Arial" panose="020B0604020202020204" pitchFamily="34" charset="0"/>
                        </a:rPr>
                        <a:t>Correction Required</a:t>
                      </a:r>
                    </a:p>
                  </a:txBody>
                  <a:tcPr marT="45709" marB="45709"/>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Inspector makes Receiving Report available for correction</a:t>
                      </a:r>
                    </a:p>
                  </a:txBody>
                  <a:tcPr marT="45709" marB="45709"/>
                </a:tc>
                <a:extLst>
                  <a:ext uri="{0D108BD9-81ED-4DB2-BD59-A6C34878D82A}">
                    <a16:rowId xmlns:a16="http://schemas.microsoft.com/office/drawing/2014/main" val="10004"/>
                  </a:ext>
                </a:extLst>
              </a:tr>
              <a:tr h="777772">
                <a:tc>
                  <a:txBody>
                    <a:bodyPr/>
                    <a:lstStyle/>
                    <a:p>
                      <a:r>
                        <a:rPr lang="en-US" sz="1400" dirty="0">
                          <a:latin typeface="Arial" panose="020B0604020202020204" pitchFamily="34" charset="0"/>
                          <a:cs typeface="Arial" panose="020B0604020202020204" pitchFamily="34" charset="0"/>
                        </a:rPr>
                        <a:t>Hold</a:t>
                      </a:r>
                    </a:p>
                  </a:txBody>
                  <a:tcPr marT="45709" marB="45709"/>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On Hold within a government user's folder</a:t>
                      </a:r>
                    </a:p>
                  </a:txBody>
                  <a:tcPr marT="45709" marB="45709"/>
                </a:tc>
                <a:extLst>
                  <a:ext uri="{0D108BD9-81ED-4DB2-BD59-A6C34878D82A}">
                    <a16:rowId xmlns:a16="http://schemas.microsoft.com/office/drawing/2014/main" val="10005"/>
                  </a:ext>
                </a:extLst>
              </a:tr>
              <a:tr h="777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In Process</a:t>
                      </a:r>
                    </a:p>
                    <a:p>
                      <a:endParaRPr lang="en-US" sz="1400" dirty="0">
                        <a:latin typeface="Arial" panose="020B0604020202020204" pitchFamily="34" charset="0"/>
                        <a:cs typeface="Arial" panose="020B0604020202020204" pitchFamily="34" charset="0"/>
                      </a:endParaRPr>
                    </a:p>
                  </a:txBody>
                  <a:tcPr marT="45709" marB="45709"/>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Was Reviewed by a Reviewer</a:t>
                      </a:r>
                    </a:p>
                    <a:p>
                      <a:pPr marL="171450" indent="-171450">
                        <a:buFont typeface="Arial" pitchFamily="34" charset="0"/>
                        <a:buChar char="•"/>
                      </a:pPr>
                      <a:r>
                        <a:rPr lang="en-US" sz="1400" dirty="0">
                          <a:latin typeface="Arial" panose="020B0604020202020204" pitchFamily="34" charset="0"/>
                          <a:cs typeface="Arial" panose="020B0604020202020204" pitchFamily="34" charset="0"/>
                        </a:rPr>
                        <a:t>Approver's folder</a:t>
                      </a:r>
                    </a:p>
                  </a:txBody>
                  <a:tcPr marT="45709" marB="4570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526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ltLang="en-US" dirty="0"/>
              <a:t>Wide Area Workflow (WAWF) Agenda</a:t>
            </a:r>
            <a:endParaRPr lang="en-US" dirty="0"/>
          </a:p>
        </p:txBody>
      </p:sp>
      <p:sp>
        <p:nvSpPr>
          <p:cNvPr id="5" name="Date Placeholder 4"/>
          <p:cNvSpPr>
            <a:spLocks noGrp="1"/>
          </p:cNvSpPr>
          <p:nvPr>
            <p:ph type="dt" sz="half" idx="10"/>
          </p:nvPr>
        </p:nvSpPr>
        <p:spPr>
          <a:xfrm>
            <a:off x="381000" y="6477000"/>
            <a:ext cx="2209800" cy="381000"/>
          </a:xfrm>
        </p:spPr>
        <p:txBody>
          <a:bodyPr/>
          <a:lstStyle/>
          <a:p>
            <a:fld id="{04C3CB24-BD7F-4035-9658-DFBC57CB75B0}" type="datetime1">
              <a:rPr lang="en-US" smtClean="0"/>
              <a:t>9/17/2024</a:t>
            </a:fld>
            <a:endParaRPr lang="en-US" dirty="0"/>
          </a:p>
        </p:txBody>
      </p:sp>
      <p:sp>
        <p:nvSpPr>
          <p:cNvPr id="6" name="Footer Placeholder 5"/>
          <p:cNvSpPr>
            <a:spLocks noGrp="1"/>
          </p:cNvSpPr>
          <p:nvPr>
            <p:ph type="ftr" sz="quarter" idx="11"/>
          </p:nvPr>
        </p:nvSpPr>
        <p:spPr/>
        <p:txBody>
          <a:bodyPr/>
          <a:lstStyle/>
          <a:p>
            <a:r>
              <a:rPr lang="en-US" dirty="0"/>
              <a:t>Integrity - Service - Innovation</a:t>
            </a:r>
          </a:p>
        </p:txBody>
      </p:sp>
      <p:sp>
        <p:nvSpPr>
          <p:cNvPr id="7" name="Slide Number Placeholder 6"/>
          <p:cNvSpPr>
            <a:spLocks noGrp="1"/>
          </p:cNvSpPr>
          <p:nvPr>
            <p:ph type="sldNum" sz="quarter" idx="12"/>
          </p:nvPr>
        </p:nvSpPr>
        <p:spPr/>
        <p:txBody>
          <a:bodyPr/>
          <a:lstStyle/>
          <a:p>
            <a:fld id="{ADB0A4B7-05AF-4F5F-8812-770AA6AFFD2E}" type="slidenum">
              <a:rPr lang="en-US" smtClean="0"/>
              <a:pPr/>
              <a:t>2</a:t>
            </a:fld>
            <a:endParaRPr lang="en-US" dirty="0"/>
          </a:p>
        </p:txBody>
      </p:sp>
      <p:sp>
        <p:nvSpPr>
          <p:cNvPr id="9" name="Content Placeholder 8"/>
          <p:cNvSpPr>
            <a:spLocks noGrp="1"/>
          </p:cNvSpPr>
          <p:nvPr>
            <p:ph idx="1"/>
          </p:nvPr>
        </p:nvSpPr>
        <p:spPr/>
        <p:txBody>
          <a:bodyPr/>
          <a:lstStyle/>
          <a:p>
            <a:pPr>
              <a:lnSpc>
                <a:spcPct val="200000"/>
              </a:lnSpc>
            </a:pPr>
            <a:r>
              <a:rPr lang="en-US" altLang="en-US" sz="2000" dirty="0"/>
              <a:t>Electronic Commerce (EC) Tools Overview</a:t>
            </a:r>
          </a:p>
          <a:p>
            <a:pPr>
              <a:lnSpc>
                <a:spcPct val="200000"/>
              </a:lnSpc>
            </a:pPr>
            <a:r>
              <a:rPr lang="en-US" altLang="en-US" sz="2000" dirty="0"/>
              <a:t>Wide Area Workflow </a:t>
            </a:r>
          </a:p>
          <a:p>
            <a:pPr>
              <a:lnSpc>
                <a:spcPct val="200000"/>
              </a:lnSpc>
            </a:pPr>
            <a:r>
              <a:rPr lang="en-US" altLang="en-US" sz="2000" dirty="0"/>
              <a:t>Payment Systems – Legacy and Enterprise Resource Planning (ERP)</a:t>
            </a:r>
          </a:p>
          <a:p>
            <a:pPr>
              <a:lnSpc>
                <a:spcPct val="200000"/>
              </a:lnSpc>
            </a:pPr>
            <a:r>
              <a:rPr lang="en-US" altLang="en-US" sz="2000" dirty="0"/>
              <a:t>PIEE Help Desk</a:t>
            </a:r>
          </a:p>
          <a:p>
            <a:pPr>
              <a:lnSpc>
                <a:spcPct val="200000"/>
              </a:lnSpc>
            </a:pPr>
            <a:r>
              <a:rPr lang="en-US" altLang="en-US" sz="2000" dirty="0"/>
              <a:t>PIEE / WAWF Web Based Training (WBT) Opportunities</a:t>
            </a:r>
          </a:p>
          <a:p>
            <a:pPr>
              <a:lnSpc>
                <a:spcPct val="200000"/>
              </a:lnSpc>
            </a:pPr>
            <a:r>
              <a:rPr lang="en-US" altLang="en-US" sz="2000" dirty="0"/>
              <a:t>Questions</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WAWF Status (Continued 2 of 3)</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324600"/>
            <a:ext cx="2286000" cy="685800"/>
          </a:xfrm>
        </p:spPr>
        <p:txBody>
          <a:bodyPr/>
          <a:lstStyle/>
          <a:p>
            <a:r>
              <a:rPr lang="en-US" dirty="0"/>
              <a:t>   </a:t>
            </a:r>
            <a:fld id="{9F619D19-DB2E-429A-B952-4C7AC6F460DA}"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20</a:t>
            </a:fld>
            <a:endParaRPr lang="en-US" dirty="0"/>
          </a:p>
        </p:txBody>
      </p:sp>
      <p:graphicFrame>
        <p:nvGraphicFramePr>
          <p:cNvPr id="2" name="Content Placeholder 11">
            <a:extLst>
              <a:ext uri="{FF2B5EF4-FFF2-40B4-BE49-F238E27FC236}">
                <a16:creationId xmlns:a16="http://schemas.microsoft.com/office/drawing/2014/main" id="{AFC53FE4-D1A6-C787-B1EE-7104551BA516}"/>
              </a:ext>
            </a:extLst>
          </p:cNvPr>
          <p:cNvGraphicFramePr>
            <a:graphicFrameLocks/>
          </p:cNvGraphicFramePr>
          <p:nvPr>
            <p:extLst>
              <p:ext uri="{D42A27DB-BD31-4B8C-83A1-F6EECF244321}">
                <p14:modId xmlns:p14="http://schemas.microsoft.com/office/powerpoint/2010/main" val="510665393"/>
              </p:ext>
            </p:extLst>
          </p:nvPr>
        </p:nvGraphicFramePr>
        <p:xfrm>
          <a:off x="4648200" y="1066800"/>
          <a:ext cx="4191000" cy="442485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8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cs typeface="Arial" panose="020B0604020202020204" pitchFamily="34" charset="0"/>
                        </a:rPr>
                        <a:t>WAWF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Status</a:t>
                      </a:r>
                    </a:p>
                  </a:txBody>
                  <a:tcPr marT="45723" marB="45723"/>
                </a:tc>
                <a:tc>
                  <a:txBody>
                    <a:bodyPr/>
                    <a:lstStyle/>
                    <a:p>
                      <a:r>
                        <a:rPr lang="en-US" sz="1400" dirty="0">
                          <a:latin typeface="Arial" panose="020B0604020202020204" pitchFamily="34" charset="0"/>
                          <a:cs typeface="Arial" panose="020B0604020202020204" pitchFamily="34" charset="0"/>
                        </a:rPr>
                        <a:t>Location / Comments</a:t>
                      </a:r>
                    </a:p>
                  </a:txBody>
                  <a:tcPr marT="45723" marB="45723"/>
                </a:tc>
                <a:extLst>
                  <a:ext uri="{0D108BD9-81ED-4DB2-BD59-A6C34878D82A}">
                    <a16:rowId xmlns:a16="http://schemas.microsoft.com/office/drawing/2014/main" val="10000"/>
                  </a:ext>
                </a:extLst>
              </a:tr>
              <a:tr h="1248993">
                <a:tc>
                  <a:txBody>
                    <a:bodyPr/>
                    <a:lstStyle/>
                    <a:p>
                      <a:r>
                        <a:rPr lang="en-US" sz="1400" dirty="0">
                          <a:latin typeface="Arial" panose="020B0604020202020204" pitchFamily="34" charset="0"/>
                          <a:cs typeface="Arial" panose="020B0604020202020204" pitchFamily="34" charset="0"/>
                        </a:rPr>
                        <a:t>Recall Available</a:t>
                      </a:r>
                    </a:p>
                  </a:txBody>
                  <a:tcPr marT="45723" marB="45723"/>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Pay Official made a document available for recall by the previous workflow user</a:t>
                      </a:r>
                    </a:p>
                  </a:txBody>
                  <a:tcPr marT="45723" marB="45723"/>
                </a:tc>
                <a:extLst>
                  <a:ext uri="{0D108BD9-81ED-4DB2-BD59-A6C34878D82A}">
                    <a16:rowId xmlns:a16="http://schemas.microsoft.com/office/drawing/2014/main" val="10001"/>
                  </a:ext>
                </a:extLst>
              </a:tr>
              <a:tr h="960764">
                <a:tc>
                  <a:txBody>
                    <a:bodyPr/>
                    <a:lstStyle/>
                    <a:p>
                      <a:r>
                        <a:rPr lang="en-US" sz="1400" dirty="0">
                          <a:latin typeface="Arial" panose="020B0604020202020204" pitchFamily="34" charset="0"/>
                          <a:cs typeface="Arial" panose="020B0604020202020204" pitchFamily="34" charset="0"/>
                        </a:rPr>
                        <a:t>Rejected</a:t>
                      </a:r>
                    </a:p>
                  </a:txBody>
                  <a:tcPr marT="45723" marB="45723"/>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Sent back to the Initiator by the Government</a:t>
                      </a:r>
                    </a:p>
                  </a:txBody>
                  <a:tcPr marT="45723" marB="45723"/>
                </a:tc>
                <a:extLst>
                  <a:ext uri="{0D108BD9-81ED-4DB2-BD59-A6C34878D82A}">
                    <a16:rowId xmlns:a16="http://schemas.microsoft.com/office/drawing/2014/main" val="10002"/>
                  </a:ext>
                </a:extLst>
              </a:tr>
              <a:tr h="1825451">
                <a:tc>
                  <a:txBody>
                    <a:bodyPr/>
                    <a:lstStyle/>
                    <a:p>
                      <a:r>
                        <a:rPr lang="en-US" sz="1400" dirty="0">
                          <a:latin typeface="Arial" panose="020B0604020202020204" pitchFamily="34" charset="0"/>
                          <a:cs typeface="Arial" panose="020B0604020202020204" pitchFamily="34" charset="0"/>
                        </a:rPr>
                        <a:t>Resubmitted</a:t>
                      </a:r>
                    </a:p>
                  </a:txBody>
                  <a:tcPr marT="45723" marB="45723"/>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Corrected by the Initiator and resubmitted for action (only seen following a rejection by the Government)</a:t>
                      </a:r>
                    </a:p>
                  </a:txBody>
                  <a:tcPr marT="45723" marB="45723"/>
                </a:tc>
                <a:extLst>
                  <a:ext uri="{0D108BD9-81ED-4DB2-BD59-A6C34878D82A}">
                    <a16:rowId xmlns:a16="http://schemas.microsoft.com/office/drawing/2014/main" val="10003"/>
                  </a:ext>
                </a:extLst>
              </a:tr>
            </a:tbl>
          </a:graphicData>
        </a:graphic>
      </p:graphicFrame>
      <p:graphicFrame>
        <p:nvGraphicFramePr>
          <p:cNvPr id="3" name="Content Placeholder 13">
            <a:extLst>
              <a:ext uri="{FF2B5EF4-FFF2-40B4-BE49-F238E27FC236}">
                <a16:creationId xmlns:a16="http://schemas.microsoft.com/office/drawing/2014/main" id="{770C29FB-0513-D8DF-B69C-51D8A27BCCFB}"/>
              </a:ext>
            </a:extLst>
          </p:cNvPr>
          <p:cNvGraphicFramePr>
            <a:graphicFrameLocks noGrp="1"/>
          </p:cNvGraphicFramePr>
          <p:nvPr>
            <p:ph sz="half" idx="1"/>
            <p:extLst>
              <p:ext uri="{D42A27DB-BD31-4B8C-83A1-F6EECF244321}">
                <p14:modId xmlns:p14="http://schemas.microsoft.com/office/powerpoint/2010/main" val="3583676317"/>
              </p:ext>
            </p:extLst>
          </p:nvPr>
        </p:nvGraphicFramePr>
        <p:xfrm>
          <a:off x="304800" y="1066800"/>
          <a:ext cx="4191000" cy="442485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68">
                <a:tc>
                  <a:txBody>
                    <a:bodyPr/>
                    <a:lstStyle/>
                    <a:p>
                      <a:r>
                        <a:rPr lang="en-US" altLang="en-US" sz="1400" dirty="0">
                          <a:latin typeface="Arial" panose="020B0604020202020204" pitchFamily="34" charset="0"/>
                          <a:cs typeface="Arial" panose="020B0604020202020204" pitchFamily="34" charset="0"/>
                        </a:rPr>
                        <a:t>WAWF </a:t>
                      </a:r>
                      <a:r>
                        <a:rPr lang="en-US" sz="1400" dirty="0">
                          <a:latin typeface="Arial" panose="020B0604020202020204" pitchFamily="34" charset="0"/>
                          <a:cs typeface="Arial" panose="020B0604020202020204" pitchFamily="34" charset="0"/>
                        </a:rPr>
                        <a:t>Status</a:t>
                      </a:r>
                    </a:p>
                  </a:txBody>
                  <a:tcPr marT="45723" marB="45723"/>
                </a:tc>
                <a:tc>
                  <a:txBody>
                    <a:bodyPr/>
                    <a:lstStyle/>
                    <a:p>
                      <a:r>
                        <a:rPr lang="en-US" sz="1400" dirty="0">
                          <a:latin typeface="Arial" panose="020B0604020202020204" pitchFamily="34" charset="0"/>
                          <a:cs typeface="Arial" panose="020B0604020202020204" pitchFamily="34" charset="0"/>
                        </a:rPr>
                        <a:t>Location / Comments</a:t>
                      </a:r>
                    </a:p>
                  </a:txBody>
                  <a:tcPr marT="45723" marB="45723"/>
                </a:tc>
                <a:extLst>
                  <a:ext uri="{0D108BD9-81ED-4DB2-BD59-A6C34878D82A}">
                    <a16:rowId xmlns:a16="http://schemas.microsoft.com/office/drawing/2014/main" val="10000"/>
                  </a:ext>
                </a:extLst>
              </a:tr>
              <a:tr h="2011832">
                <a:tc>
                  <a:txBody>
                    <a:bodyPr/>
                    <a:lstStyle/>
                    <a:p>
                      <a:r>
                        <a:rPr lang="en-US" sz="1400" dirty="0">
                          <a:latin typeface="Arial" panose="020B0604020202020204" pitchFamily="34" charset="0"/>
                          <a:cs typeface="Arial" panose="020B0604020202020204" pitchFamily="34" charset="0"/>
                        </a:rPr>
                        <a:t>Paid</a:t>
                      </a:r>
                    </a:p>
                  </a:txBody>
                  <a:tcPr marT="45723" marB="45723"/>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Status is an active link to the Historical Payment Information. Clicking on this status displays the information relevant to the actual payment, i.e., Disbursing Station Symbol Number, Voucher Number, and Amount of Payment</a:t>
                      </a:r>
                    </a:p>
                  </a:txBody>
                  <a:tcPr marT="45723" marB="45723"/>
                </a:tc>
                <a:extLst>
                  <a:ext uri="{0D108BD9-81ED-4DB2-BD59-A6C34878D82A}">
                    <a16:rowId xmlns:a16="http://schemas.microsoft.com/office/drawing/2014/main" val="10001"/>
                  </a:ext>
                </a:extLst>
              </a:tr>
              <a:tr h="640128">
                <a:tc>
                  <a:txBody>
                    <a:bodyPr/>
                    <a:lstStyle/>
                    <a:p>
                      <a:r>
                        <a:rPr lang="en-US" sz="1400" dirty="0">
                          <a:latin typeface="Arial" panose="020B0604020202020204" pitchFamily="34" charset="0"/>
                          <a:cs typeface="Arial" panose="020B0604020202020204" pitchFamily="34" charset="0"/>
                        </a:rPr>
                        <a:t>Pre-Certified</a:t>
                      </a:r>
                    </a:p>
                  </a:txBody>
                  <a:tcPr marT="45723" marB="45723"/>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Local Processing Office</a:t>
                      </a:r>
                    </a:p>
                  </a:txBody>
                  <a:tcPr marT="45723" marB="45723"/>
                </a:tc>
                <a:extLst>
                  <a:ext uri="{0D108BD9-81ED-4DB2-BD59-A6C34878D82A}">
                    <a16:rowId xmlns:a16="http://schemas.microsoft.com/office/drawing/2014/main" val="10002"/>
                  </a:ext>
                </a:extLst>
              </a:tr>
              <a:tr h="1188810">
                <a:tc>
                  <a:txBody>
                    <a:bodyPr/>
                    <a:lstStyle/>
                    <a:p>
                      <a:r>
                        <a:rPr lang="en-US" sz="1400" dirty="0">
                          <a:latin typeface="Arial" panose="020B0604020202020204" pitchFamily="34" charset="0"/>
                          <a:cs typeface="Arial" panose="020B0604020202020204" pitchFamily="34" charset="0"/>
                        </a:rPr>
                        <a:t>Pre-Inspected</a:t>
                      </a:r>
                    </a:p>
                  </a:txBody>
                  <a:tcPr marT="45723" marB="45723"/>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For NAVCON Invoice - available in the Inspector's Inspection folder</a:t>
                      </a:r>
                    </a:p>
                  </a:txBody>
                  <a:tcPr marT="45723" marB="4572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178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WAWF Status (Continued 3 of 3)</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77000"/>
            <a:ext cx="2286000" cy="381000"/>
          </a:xfrm>
        </p:spPr>
        <p:txBody>
          <a:bodyPr/>
          <a:lstStyle/>
          <a:p>
            <a:r>
              <a:rPr lang="en-US" dirty="0"/>
              <a:t>   </a:t>
            </a:r>
            <a:fld id="{A3434E67-06FC-45BB-B966-264244E50128}"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21</a:t>
            </a:fld>
            <a:endParaRPr lang="en-US" dirty="0"/>
          </a:p>
        </p:txBody>
      </p:sp>
      <p:graphicFrame>
        <p:nvGraphicFramePr>
          <p:cNvPr id="2" name="Content Placeholder 11">
            <a:extLst>
              <a:ext uri="{FF2B5EF4-FFF2-40B4-BE49-F238E27FC236}">
                <a16:creationId xmlns:a16="http://schemas.microsoft.com/office/drawing/2014/main" id="{AA9B613E-147D-7181-D3C5-6BCA73FCDB45}"/>
              </a:ext>
            </a:extLst>
          </p:cNvPr>
          <p:cNvGraphicFramePr>
            <a:graphicFrameLocks/>
          </p:cNvGraphicFramePr>
          <p:nvPr>
            <p:extLst>
              <p:ext uri="{D42A27DB-BD31-4B8C-83A1-F6EECF244321}">
                <p14:modId xmlns:p14="http://schemas.microsoft.com/office/powerpoint/2010/main" val="1831118347"/>
              </p:ext>
            </p:extLst>
          </p:nvPr>
        </p:nvGraphicFramePr>
        <p:xfrm>
          <a:off x="4572000" y="1066801"/>
          <a:ext cx="4191000" cy="449579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24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cs typeface="Arial" panose="020B0604020202020204" pitchFamily="34" charset="0"/>
                        </a:rPr>
                        <a:t>WAWF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Status</a:t>
                      </a:r>
                    </a:p>
                  </a:txBody>
                  <a:tcPr/>
                </a:tc>
                <a:tc>
                  <a:txBody>
                    <a:bodyPr/>
                    <a:lstStyle/>
                    <a:p>
                      <a:r>
                        <a:rPr lang="en-US" sz="1400" dirty="0">
                          <a:latin typeface="Arial" panose="020B0604020202020204" pitchFamily="34" charset="0"/>
                          <a:cs typeface="Arial" panose="020B0604020202020204" pitchFamily="34" charset="0"/>
                        </a:rPr>
                        <a:t>Location / Comments</a:t>
                      </a:r>
                    </a:p>
                  </a:txBody>
                  <a:tcPr/>
                </a:tc>
                <a:extLst>
                  <a:ext uri="{0D108BD9-81ED-4DB2-BD59-A6C34878D82A}">
                    <a16:rowId xmlns:a16="http://schemas.microsoft.com/office/drawing/2014/main" val="10000"/>
                  </a:ext>
                </a:extLst>
              </a:tr>
              <a:tr h="1056242">
                <a:tc>
                  <a:txBody>
                    <a:bodyPr/>
                    <a:lstStyle/>
                    <a:p>
                      <a:r>
                        <a:rPr lang="en-US" sz="1400" dirty="0">
                          <a:latin typeface="Arial" panose="020B0604020202020204" pitchFamily="34" charset="0"/>
                          <a:cs typeface="Arial" panose="020B0604020202020204" pitchFamily="34" charset="0"/>
                        </a:rPr>
                        <a:t>Void</a:t>
                      </a: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An Invoice may </a:t>
                      </a:r>
                      <a:r>
                        <a:rPr lang="en-US" sz="1400" b="1" dirty="0">
                          <a:latin typeface="Arial" panose="020B0604020202020204" pitchFamily="34" charset="0"/>
                          <a:cs typeface="Arial" panose="020B0604020202020204" pitchFamily="34" charset="0"/>
                        </a:rPr>
                        <a:t>only</a:t>
                      </a:r>
                      <a:r>
                        <a:rPr lang="en-US" sz="1400" dirty="0">
                          <a:latin typeface="Arial" panose="020B0604020202020204" pitchFamily="34" charset="0"/>
                          <a:cs typeface="Arial" panose="020B0604020202020204" pitchFamily="34" charset="0"/>
                        </a:rPr>
                        <a:t> be voided after an LPO or Payment Official has rejected it</a:t>
                      </a:r>
                    </a:p>
                  </a:txBody>
                  <a:tcPr/>
                </a:tc>
                <a:extLst>
                  <a:ext uri="{0D108BD9-81ED-4DB2-BD59-A6C34878D82A}">
                    <a16:rowId xmlns:a16="http://schemas.microsoft.com/office/drawing/2014/main" val="10001"/>
                  </a:ext>
                </a:extLst>
              </a:tr>
              <a:tr h="1814569">
                <a:tc>
                  <a:txBody>
                    <a:bodyPr/>
                    <a:lstStyle/>
                    <a:p>
                      <a:r>
                        <a:rPr lang="en-US" sz="1400" dirty="0">
                          <a:latin typeface="Arial" panose="020B0604020202020204" pitchFamily="34" charset="0"/>
                          <a:cs typeface="Arial" panose="020B0604020202020204" pitchFamily="34" charset="0"/>
                        </a:rPr>
                        <a:t>Processed</a:t>
                      </a:r>
                    </a:p>
                  </a:txBody>
                  <a:tcPr/>
                </a:tc>
                <a:tc>
                  <a:txBody>
                    <a:bodyPr/>
                    <a:lstStyle/>
                    <a:p>
                      <a:pPr marL="171450" indent="-171450">
                        <a:buFont typeface="Arial" pitchFamily="34" charset="0"/>
                        <a:buChar char="•"/>
                      </a:pPr>
                      <a:r>
                        <a:rPr lang="en-US" sz="1400" dirty="0">
                          <a:latin typeface="Arial" panose="020B0604020202020204" pitchFamily="34" charset="0"/>
                          <a:cs typeface="Arial" panose="020B0604020202020204" pitchFamily="34" charset="0"/>
                        </a:rPr>
                        <a:t>Acknowledgement from entitlement system that transaction successfully interfaced</a:t>
                      </a:r>
                    </a:p>
                    <a:p>
                      <a:pPr marL="171450" indent="-171450">
                        <a:buFont typeface="Arial" pitchFamily="34" charset="0"/>
                        <a:buChar char="•"/>
                      </a:pPr>
                      <a:r>
                        <a:rPr lang="en-US" sz="1400" dirty="0">
                          <a:latin typeface="Arial" panose="020B0604020202020204" pitchFamily="34" charset="0"/>
                          <a:cs typeface="Arial" panose="020B0604020202020204" pitchFamily="34" charset="0"/>
                        </a:rPr>
                        <a:t>Extracted from WAWF for entitlement systems</a:t>
                      </a:r>
                      <a:r>
                        <a:rPr lang="en-US" sz="1400" baseline="0" dirty="0">
                          <a:latin typeface="Arial" panose="020B0604020202020204" pitchFamily="34" charset="0"/>
                          <a:cs typeface="Arial" panose="020B0604020202020204" pitchFamily="34" charset="0"/>
                        </a:rPr>
                        <a:t> w/out acknowledgement functionality</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299991">
                <a:tc>
                  <a:txBody>
                    <a:bodyPr/>
                    <a:lstStyle/>
                    <a:p>
                      <a:r>
                        <a:rPr lang="en-US" sz="1400" dirty="0">
                          <a:latin typeface="Arial" panose="020B0604020202020204" pitchFamily="34" charset="0"/>
                          <a:cs typeface="Arial" panose="020B0604020202020204" pitchFamily="34" charset="0"/>
                        </a:rPr>
                        <a:t>Extracted</a:t>
                      </a:r>
                    </a:p>
                  </a:txBody>
                  <a:tcPr/>
                </a:tc>
                <a:tc>
                  <a:txBody>
                    <a:bodyPr/>
                    <a:lstStyle/>
                    <a:p>
                      <a:pPr marL="171450" indent="-171450">
                        <a:buFont typeface="Arial" pitchFamily="34" charset="0"/>
                        <a:buChar char="•"/>
                      </a:pPr>
                      <a:r>
                        <a:rPr lang="en-US" sz="1400" baseline="0" dirty="0">
                          <a:latin typeface="Arial" panose="020B0604020202020204" pitchFamily="34" charset="0"/>
                          <a:cs typeface="Arial" panose="020B0604020202020204" pitchFamily="34" charset="0"/>
                        </a:rPr>
                        <a:t>Transaction extracted from WAWF, awaiting electronic response from entitlement system</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graphicFrame>
        <p:nvGraphicFramePr>
          <p:cNvPr id="3" name="Content Placeholder 13" descr="Tables detailing WAWF Status and Location or Comments">
            <a:extLst>
              <a:ext uri="{FF2B5EF4-FFF2-40B4-BE49-F238E27FC236}">
                <a16:creationId xmlns:a16="http://schemas.microsoft.com/office/drawing/2014/main" id="{8615ED40-B351-8B78-83E4-6C82C90344FC}"/>
              </a:ext>
            </a:extLst>
          </p:cNvPr>
          <p:cNvGraphicFramePr>
            <a:graphicFrameLocks noGrp="1"/>
          </p:cNvGraphicFramePr>
          <p:nvPr>
            <p:ph sz="half" idx="1"/>
            <p:extLst>
              <p:ext uri="{D42A27DB-BD31-4B8C-83A1-F6EECF244321}">
                <p14:modId xmlns:p14="http://schemas.microsoft.com/office/powerpoint/2010/main" val="2039322911"/>
              </p:ext>
            </p:extLst>
          </p:nvPr>
        </p:nvGraphicFramePr>
        <p:xfrm>
          <a:off x="228600" y="1066801"/>
          <a:ext cx="4191000" cy="4495799"/>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30926">
                <a:tc>
                  <a:txBody>
                    <a:bodyPr/>
                    <a:lstStyle/>
                    <a:p>
                      <a:r>
                        <a:rPr lang="en-US" altLang="en-US" sz="1400" dirty="0">
                          <a:latin typeface="Arial" panose="020B0604020202020204" pitchFamily="34" charset="0"/>
                          <a:cs typeface="Arial" panose="020B0604020202020204" pitchFamily="34" charset="0"/>
                        </a:rPr>
                        <a:t>WAWF </a:t>
                      </a:r>
                      <a:r>
                        <a:rPr lang="en-US" sz="1400" dirty="0">
                          <a:latin typeface="Arial" panose="020B0604020202020204" pitchFamily="34" charset="0"/>
                          <a:cs typeface="Arial" panose="020B0604020202020204" pitchFamily="34" charset="0"/>
                        </a:rPr>
                        <a:t>Status</a:t>
                      </a:r>
                    </a:p>
                  </a:txBody>
                  <a:tcPr marT="45683" marB="45683"/>
                </a:tc>
                <a:tc>
                  <a:txBody>
                    <a:bodyPr/>
                    <a:lstStyle/>
                    <a:p>
                      <a:r>
                        <a:rPr lang="en-US" sz="1400" dirty="0">
                          <a:latin typeface="Arial" panose="020B0604020202020204" pitchFamily="34" charset="0"/>
                          <a:cs typeface="Arial" panose="020B0604020202020204" pitchFamily="34" charset="0"/>
                        </a:rPr>
                        <a:t>Location / Comments</a:t>
                      </a:r>
                    </a:p>
                  </a:txBody>
                  <a:tcPr marT="45683" marB="45683"/>
                </a:tc>
                <a:extLst>
                  <a:ext uri="{0D108BD9-81ED-4DB2-BD59-A6C34878D82A}">
                    <a16:rowId xmlns:a16="http://schemas.microsoft.com/office/drawing/2014/main" val="10000"/>
                  </a:ext>
                </a:extLst>
              </a:tr>
              <a:tr h="1306623">
                <a:tc>
                  <a:txBody>
                    <a:bodyPr/>
                    <a:lstStyle/>
                    <a:p>
                      <a:r>
                        <a:rPr lang="en-US" sz="1400" dirty="0">
                          <a:latin typeface="Arial" panose="020B0604020202020204" pitchFamily="34" charset="0"/>
                          <a:cs typeface="Arial" panose="020B0604020202020204" pitchFamily="34" charset="0"/>
                        </a:rPr>
                        <a:t>Reviewed</a:t>
                      </a:r>
                    </a:p>
                  </a:txBody>
                  <a:tcPr marT="45683" marB="45683"/>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Reviewed by a Pay Clerk</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Remains in Pay Office awaiting Processing</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dirty="0">
                        <a:latin typeface="Arial" panose="020B0604020202020204" pitchFamily="34" charset="0"/>
                        <a:cs typeface="Arial" panose="020B0604020202020204" pitchFamily="34" charset="0"/>
                      </a:endParaRPr>
                    </a:p>
                  </a:txBody>
                  <a:tcPr marT="45683" marB="45683"/>
                </a:tc>
                <a:extLst>
                  <a:ext uri="{0D108BD9-81ED-4DB2-BD59-A6C34878D82A}">
                    <a16:rowId xmlns:a16="http://schemas.microsoft.com/office/drawing/2014/main" val="10001"/>
                  </a:ext>
                </a:extLst>
              </a:tr>
              <a:tr h="1796633">
                <a:tc>
                  <a:txBody>
                    <a:bodyPr/>
                    <a:lstStyle/>
                    <a:p>
                      <a:r>
                        <a:rPr lang="en-US" sz="1400" dirty="0">
                          <a:latin typeface="Arial" panose="020B0604020202020204" pitchFamily="34" charset="0"/>
                          <a:cs typeface="Arial" panose="020B0604020202020204" pitchFamily="34" charset="0"/>
                        </a:rPr>
                        <a:t>Submitted</a:t>
                      </a:r>
                    </a:p>
                  </a:txBody>
                  <a:tcPr marT="45683" marB="45683"/>
                </a:tc>
                <a:tc>
                  <a:txBody>
                    <a:bodyPr/>
                    <a:lstStyle/>
                    <a:p>
                      <a:pPr marL="171450" lvl="1" indent="-171450">
                        <a:buFont typeface="Arial" pitchFamily="34" charset="0"/>
                        <a:buChar char="•"/>
                      </a:pPr>
                      <a:r>
                        <a:rPr lang="en-US" sz="1400" dirty="0">
                          <a:latin typeface="Arial" panose="020B0604020202020204" pitchFamily="34" charset="0"/>
                          <a:cs typeface="Arial" panose="020B0604020202020204" pitchFamily="34" charset="0"/>
                        </a:rPr>
                        <a:t>Created by Vendor and is awaiting initial government action</a:t>
                      </a:r>
                    </a:p>
                    <a:p>
                      <a:pPr marL="171450" lvl="1" indent="-171450">
                        <a:buFont typeface="Arial" pitchFamily="34" charset="0"/>
                        <a:buChar char="•"/>
                      </a:pPr>
                      <a:r>
                        <a:rPr lang="en-US" sz="1400" dirty="0">
                          <a:latin typeface="Arial" panose="020B0604020202020204" pitchFamily="34" charset="0"/>
                          <a:cs typeface="Arial" panose="020B0604020202020204" pitchFamily="34" charset="0"/>
                        </a:rPr>
                        <a:t>RR which was created by the government and is awaiting initial government action</a:t>
                      </a:r>
                    </a:p>
                  </a:txBody>
                  <a:tcPr marT="45683" marB="45683"/>
                </a:tc>
                <a:extLst>
                  <a:ext uri="{0D108BD9-81ED-4DB2-BD59-A6C34878D82A}">
                    <a16:rowId xmlns:a16="http://schemas.microsoft.com/office/drawing/2014/main" val="10002"/>
                  </a:ext>
                </a:extLst>
              </a:tr>
              <a:tr h="1061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Suspended</a:t>
                      </a:r>
                    </a:p>
                  </a:txBody>
                  <a:tcPr marT="45683" marB="45683"/>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Pay</a:t>
                      </a:r>
                      <a:r>
                        <a:rPr lang="en-US" sz="1400" baseline="0" dirty="0">
                          <a:latin typeface="Arial" panose="020B0604020202020204" pitchFamily="34" charset="0"/>
                          <a:cs typeface="Arial" panose="020B0604020202020204" pitchFamily="34" charset="0"/>
                        </a:rPr>
                        <a:t> Office</a:t>
                      </a:r>
                      <a:endParaRPr lang="en-US" sz="1400" dirty="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a:latin typeface="Arial" panose="020B0604020202020204" pitchFamily="34" charset="0"/>
                          <a:cs typeface="Arial" panose="020B0604020202020204" pitchFamily="34" charset="0"/>
                        </a:rPr>
                        <a:t>Did not successfully interface</a:t>
                      </a:r>
                      <a:r>
                        <a:rPr lang="en-US" sz="1400" baseline="0" dirty="0">
                          <a:latin typeface="Arial" panose="020B0604020202020204" pitchFamily="34" charset="0"/>
                          <a:cs typeface="Arial" panose="020B0604020202020204" pitchFamily="34" charset="0"/>
                        </a:rPr>
                        <a:t> into entitlement system</a:t>
                      </a:r>
                      <a:endParaRPr lang="en-US" sz="1400" dirty="0">
                        <a:latin typeface="Arial" panose="020B0604020202020204" pitchFamily="34" charset="0"/>
                        <a:cs typeface="Arial" panose="020B0604020202020204" pitchFamily="34" charset="0"/>
                      </a:endParaRPr>
                    </a:p>
                  </a:txBody>
                  <a:tcPr marT="45683" marB="45683"/>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3273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9DD80-6483-7A36-C7FD-B9934827B78A}"/>
              </a:ext>
            </a:extLst>
          </p:cNvPr>
          <p:cNvSpPr>
            <a:spLocks noGrp="1"/>
          </p:cNvSpPr>
          <p:nvPr>
            <p:ph type="title"/>
          </p:nvPr>
        </p:nvSpPr>
        <p:spPr>
          <a:xfrm>
            <a:off x="0" y="134111"/>
            <a:ext cx="8001000" cy="381000"/>
          </a:xfrm>
        </p:spPr>
        <p:txBody>
          <a:bodyPr>
            <a:noAutofit/>
          </a:bodyPr>
          <a:lstStyle/>
          <a:p>
            <a:r>
              <a:rPr lang="en-US" sz="2200" dirty="0"/>
              <a:t>   WAWF Can Send Multiple Email Notifications</a:t>
            </a:r>
          </a:p>
        </p:txBody>
      </p:sp>
      <p:sp>
        <p:nvSpPr>
          <p:cNvPr id="7" name="Content Placeholder 6">
            <a:extLst>
              <a:ext uri="{FF2B5EF4-FFF2-40B4-BE49-F238E27FC236}">
                <a16:creationId xmlns:a16="http://schemas.microsoft.com/office/drawing/2014/main" id="{5992516E-282A-32D6-94A7-587662647B25}"/>
              </a:ext>
            </a:extLst>
          </p:cNvPr>
          <p:cNvSpPr>
            <a:spLocks noGrp="1"/>
          </p:cNvSpPr>
          <p:nvPr>
            <p:ph idx="1"/>
          </p:nvPr>
        </p:nvSpPr>
        <p:spPr>
          <a:xfrm>
            <a:off x="304800" y="1066800"/>
            <a:ext cx="8534400" cy="2380043"/>
          </a:xfrm>
        </p:spPr>
        <p:txBody>
          <a:bodyPr>
            <a:normAutofit fontScale="85000" lnSpcReduction="20000"/>
          </a:bodyPr>
          <a:lstStyle/>
          <a:p>
            <a:r>
              <a:rPr lang="en-US" altLang="en-US" sz="2400" dirty="0"/>
              <a:t>WAWF uses a unique </a:t>
            </a:r>
            <a:r>
              <a:rPr lang="en-US" altLang="en-US" dirty="0"/>
              <a:t>e-mail</a:t>
            </a:r>
            <a:r>
              <a:rPr lang="en-US" altLang="en-US" sz="2400" b="1" dirty="0"/>
              <a:t> </a:t>
            </a:r>
            <a:r>
              <a:rPr lang="en-US" altLang="en-US" sz="2400" dirty="0"/>
              <a:t>for notifying the various users within the workflow of actions to be taken and document status</a:t>
            </a:r>
          </a:p>
          <a:p>
            <a:r>
              <a:rPr lang="en-US" altLang="en-US" sz="2400" dirty="0"/>
              <a:t>Users have ability to send notifications to additional e-mail addresses following an action</a:t>
            </a:r>
          </a:p>
          <a:p>
            <a:r>
              <a:rPr lang="en-US" altLang="en-US" sz="2400" dirty="0"/>
              <a:t>E-mail addresses are saved for future use after submitted</a:t>
            </a:r>
            <a:endParaRPr lang="en-US" altLang="en-US" dirty="0"/>
          </a:p>
          <a:p>
            <a:r>
              <a:rPr lang="en-US" altLang="en-US" sz="2400" dirty="0"/>
              <a:t>These system generated e-mail notifications of actions taken, assists all parties monitoring the process and initiating corrective or follow-up actions</a:t>
            </a:r>
          </a:p>
          <a:p>
            <a:pPr marL="0" indent="0">
              <a:buNone/>
            </a:pPr>
            <a:endParaRPr lang="en-US" dirty="0"/>
          </a:p>
        </p:txBody>
      </p:sp>
      <p:sp>
        <p:nvSpPr>
          <p:cNvPr id="2" name="Date Placeholder 1">
            <a:extLst>
              <a:ext uri="{FF2B5EF4-FFF2-40B4-BE49-F238E27FC236}">
                <a16:creationId xmlns:a16="http://schemas.microsoft.com/office/drawing/2014/main" id="{FD8CA962-7994-707E-7076-8AFDF34497D5}"/>
              </a:ext>
            </a:extLst>
          </p:cNvPr>
          <p:cNvSpPr>
            <a:spLocks noGrp="1"/>
          </p:cNvSpPr>
          <p:nvPr>
            <p:ph type="dt" sz="half" idx="10"/>
          </p:nvPr>
        </p:nvSpPr>
        <p:spPr>
          <a:xfrm>
            <a:off x="304800" y="6477000"/>
            <a:ext cx="2286000" cy="381000"/>
          </a:xfrm>
        </p:spPr>
        <p:txBody>
          <a:bodyPr/>
          <a:lstStyle/>
          <a:p>
            <a:r>
              <a:rPr lang="en-US" dirty="0"/>
              <a:t>   </a:t>
            </a:r>
            <a:fld id="{6ECFCD1C-5DB3-41F4-89EA-D3A66B2A6ED2}" type="datetime1">
              <a:rPr lang="en-US" smtClean="0"/>
              <a:t>9/17/2024</a:t>
            </a:fld>
            <a:endParaRPr lang="en-US" dirty="0"/>
          </a:p>
        </p:txBody>
      </p:sp>
      <p:sp>
        <p:nvSpPr>
          <p:cNvPr id="3" name="Footer Placeholder 2">
            <a:extLst>
              <a:ext uri="{FF2B5EF4-FFF2-40B4-BE49-F238E27FC236}">
                <a16:creationId xmlns:a16="http://schemas.microsoft.com/office/drawing/2014/main" id="{68CDB0E1-C94A-5975-BBB2-3CBE053299CB}"/>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3D3328BB-B804-B859-D2F5-B9760A0B3139}"/>
              </a:ext>
            </a:extLst>
          </p:cNvPr>
          <p:cNvSpPr>
            <a:spLocks noGrp="1"/>
          </p:cNvSpPr>
          <p:nvPr>
            <p:ph type="sldNum" sz="quarter" idx="12"/>
          </p:nvPr>
        </p:nvSpPr>
        <p:spPr/>
        <p:txBody>
          <a:bodyPr/>
          <a:lstStyle/>
          <a:p>
            <a:fld id="{AEDED5F5-54A3-4749-8E90-F5AFC8F8F0DA}" type="slidenum">
              <a:rPr lang="en-US" smtClean="0"/>
              <a:pPr/>
              <a:t>22</a:t>
            </a:fld>
            <a:endParaRPr lang="en-US" dirty="0"/>
          </a:p>
        </p:txBody>
      </p:sp>
      <p:pic>
        <p:nvPicPr>
          <p:cNvPr id="5" name="Picture 9">
            <a:extLst>
              <a:ext uri="{FF2B5EF4-FFF2-40B4-BE49-F238E27FC236}">
                <a16:creationId xmlns:a16="http://schemas.microsoft.com/office/drawing/2014/main" id="{6A8C919D-494A-3367-4967-BEBDD4720D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17925"/>
            <a:ext cx="6629400" cy="2573337"/>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9DD80-6483-7A36-C7FD-B9934827B78A}"/>
              </a:ext>
            </a:extLst>
          </p:cNvPr>
          <p:cNvSpPr>
            <a:spLocks noGrp="1"/>
          </p:cNvSpPr>
          <p:nvPr>
            <p:ph type="title"/>
          </p:nvPr>
        </p:nvSpPr>
        <p:spPr/>
        <p:txBody>
          <a:bodyPr>
            <a:noAutofit/>
          </a:bodyPr>
          <a:lstStyle/>
          <a:p>
            <a:r>
              <a:rPr lang="en-US" sz="2200" dirty="0"/>
              <a:t>Sample Email Notification </a:t>
            </a:r>
          </a:p>
        </p:txBody>
      </p:sp>
      <p:sp>
        <p:nvSpPr>
          <p:cNvPr id="2" name="Date Placeholder 1">
            <a:extLst>
              <a:ext uri="{FF2B5EF4-FFF2-40B4-BE49-F238E27FC236}">
                <a16:creationId xmlns:a16="http://schemas.microsoft.com/office/drawing/2014/main" id="{FD8CA962-7994-707E-7076-8AFDF34497D5}"/>
              </a:ext>
            </a:extLst>
          </p:cNvPr>
          <p:cNvSpPr>
            <a:spLocks noGrp="1"/>
          </p:cNvSpPr>
          <p:nvPr>
            <p:ph type="dt" sz="half" idx="10"/>
          </p:nvPr>
        </p:nvSpPr>
        <p:spPr>
          <a:xfrm>
            <a:off x="381000" y="6477000"/>
            <a:ext cx="2209800" cy="381000"/>
          </a:xfrm>
        </p:spPr>
        <p:txBody>
          <a:bodyPr/>
          <a:lstStyle/>
          <a:p>
            <a:fld id="{66F1DA7D-07F1-4654-BE5D-87427AB034AA}" type="datetime1">
              <a:rPr lang="en-US" smtClean="0"/>
              <a:t>9/17/2024</a:t>
            </a:fld>
            <a:endParaRPr lang="en-US" dirty="0"/>
          </a:p>
        </p:txBody>
      </p:sp>
      <p:sp>
        <p:nvSpPr>
          <p:cNvPr id="3" name="Footer Placeholder 2">
            <a:extLst>
              <a:ext uri="{FF2B5EF4-FFF2-40B4-BE49-F238E27FC236}">
                <a16:creationId xmlns:a16="http://schemas.microsoft.com/office/drawing/2014/main" id="{68CDB0E1-C94A-5975-BBB2-3CBE053299CB}"/>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3D3328BB-B804-B859-D2F5-B9760A0B3139}"/>
              </a:ext>
            </a:extLst>
          </p:cNvPr>
          <p:cNvSpPr>
            <a:spLocks noGrp="1"/>
          </p:cNvSpPr>
          <p:nvPr>
            <p:ph type="sldNum" sz="quarter" idx="12"/>
          </p:nvPr>
        </p:nvSpPr>
        <p:spPr/>
        <p:txBody>
          <a:bodyPr/>
          <a:lstStyle/>
          <a:p>
            <a:fld id="{AEDED5F5-54A3-4749-8E90-F5AFC8F8F0DA}" type="slidenum">
              <a:rPr lang="en-US" smtClean="0"/>
              <a:pPr/>
              <a:t>23</a:t>
            </a:fld>
            <a:endParaRPr lang="en-US" dirty="0"/>
          </a:p>
        </p:txBody>
      </p:sp>
      <p:pic>
        <p:nvPicPr>
          <p:cNvPr id="7" name="Picture 6">
            <a:extLst>
              <a:ext uri="{FF2B5EF4-FFF2-40B4-BE49-F238E27FC236}">
                <a16:creationId xmlns:a16="http://schemas.microsoft.com/office/drawing/2014/main" id="{221EF16A-DFED-69C4-EED3-2F452F3D58EB}"/>
              </a:ext>
            </a:extLst>
          </p:cNvPr>
          <p:cNvPicPr>
            <a:picLocks noChangeAspect="1"/>
          </p:cNvPicPr>
          <p:nvPr/>
        </p:nvPicPr>
        <p:blipFill>
          <a:blip r:embed="rId2"/>
          <a:stretch>
            <a:fillRect/>
          </a:stretch>
        </p:blipFill>
        <p:spPr>
          <a:xfrm>
            <a:off x="1143001" y="1051511"/>
            <a:ext cx="6372224" cy="5339764"/>
          </a:xfrm>
          <a:prstGeom prst="rect">
            <a:avLst/>
          </a:prstGeom>
        </p:spPr>
      </p:pic>
    </p:spTree>
    <p:extLst>
      <p:ext uri="{BB962C8B-B14F-4D97-AF65-F5344CB8AC3E}">
        <p14:creationId xmlns:p14="http://schemas.microsoft.com/office/powerpoint/2010/main" val="256908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B9DD80-6483-7A36-C7FD-B9934827B78A}"/>
              </a:ext>
            </a:extLst>
          </p:cNvPr>
          <p:cNvSpPr>
            <a:spLocks noGrp="1"/>
          </p:cNvSpPr>
          <p:nvPr>
            <p:ph type="title"/>
          </p:nvPr>
        </p:nvSpPr>
        <p:spPr/>
        <p:txBody>
          <a:bodyPr>
            <a:noAutofit/>
          </a:bodyPr>
          <a:lstStyle/>
          <a:p>
            <a:r>
              <a:rPr lang="en-US" sz="2200" dirty="0"/>
              <a:t>WAWF Government Role Functionality</a:t>
            </a:r>
          </a:p>
        </p:txBody>
      </p:sp>
      <p:sp>
        <p:nvSpPr>
          <p:cNvPr id="7" name="Content Placeholder 6">
            <a:extLst>
              <a:ext uri="{FF2B5EF4-FFF2-40B4-BE49-F238E27FC236}">
                <a16:creationId xmlns:a16="http://schemas.microsoft.com/office/drawing/2014/main" id="{5992516E-282A-32D6-94A7-587662647B25}"/>
              </a:ext>
            </a:extLst>
          </p:cNvPr>
          <p:cNvSpPr>
            <a:spLocks noGrp="1"/>
          </p:cNvSpPr>
          <p:nvPr>
            <p:ph idx="1"/>
          </p:nvPr>
        </p:nvSpPr>
        <p:spPr>
          <a:xfrm>
            <a:off x="304800" y="1066800"/>
            <a:ext cx="8534400" cy="5257800"/>
          </a:xfrm>
        </p:spPr>
        <p:txBody>
          <a:bodyPr>
            <a:normAutofit fontScale="70000" lnSpcReduction="20000"/>
          </a:bodyPr>
          <a:lstStyle/>
          <a:p>
            <a:pPr>
              <a:defRPr/>
            </a:pPr>
            <a:r>
              <a:rPr lang="en-US" altLang="en-US" dirty="0"/>
              <a:t>Online ability to review documents and compare products/services to the contract terms </a:t>
            </a:r>
          </a:p>
          <a:p>
            <a:pPr>
              <a:defRPr/>
            </a:pPr>
            <a:r>
              <a:rPr lang="en-US" altLang="en-US" dirty="0"/>
              <a:t>Ability to electronically reject improper documents for modification </a:t>
            </a:r>
          </a:p>
          <a:p>
            <a:pPr>
              <a:defRPr/>
            </a:pPr>
            <a:r>
              <a:rPr lang="en-US" altLang="en-US" dirty="0"/>
              <a:t>Capability to electronically document inspection and/or acceptance, etc., and digitally sign the information which ensures prompt presentation of the required data to the payment office</a:t>
            </a:r>
          </a:p>
          <a:p>
            <a:pPr>
              <a:defRPr/>
            </a:pPr>
            <a:r>
              <a:rPr lang="en-US" altLang="en-US" dirty="0"/>
              <a:t>Government official can perform many processes in WAWF, depending on their WAWF role, to include:</a:t>
            </a:r>
          </a:p>
          <a:p>
            <a:pPr lvl="1">
              <a:defRPr/>
            </a:pPr>
            <a:r>
              <a:rPr lang="en-US" altLang="en-US" dirty="0"/>
              <a:t>Inspect</a:t>
            </a:r>
          </a:p>
          <a:p>
            <a:pPr lvl="1">
              <a:defRPr/>
            </a:pPr>
            <a:r>
              <a:rPr lang="en-US" altLang="en-US" dirty="0"/>
              <a:t>Accept</a:t>
            </a:r>
          </a:p>
          <a:p>
            <a:pPr lvl="1">
              <a:defRPr/>
            </a:pPr>
            <a:r>
              <a:rPr lang="en-US" altLang="en-US" dirty="0"/>
              <a:t>Reject</a:t>
            </a:r>
          </a:p>
          <a:p>
            <a:pPr lvl="1">
              <a:defRPr/>
            </a:pPr>
            <a:r>
              <a:rPr lang="en-US" altLang="en-US" dirty="0"/>
              <a:t>Approve</a:t>
            </a:r>
          </a:p>
          <a:p>
            <a:pPr lvl="1">
              <a:defRPr/>
            </a:pPr>
            <a:r>
              <a:rPr lang="en-US" altLang="en-US" dirty="0"/>
              <a:t>Review</a:t>
            </a:r>
          </a:p>
          <a:p>
            <a:pPr lvl="1">
              <a:defRPr/>
            </a:pPr>
            <a:r>
              <a:rPr lang="en-US" altLang="en-US" dirty="0"/>
              <a:t>Certify</a:t>
            </a:r>
          </a:p>
          <a:p>
            <a:pPr lvl="1">
              <a:defRPr/>
            </a:pPr>
            <a:r>
              <a:rPr lang="en-US" altLang="en-US" dirty="0"/>
              <a:t>Process</a:t>
            </a:r>
          </a:p>
          <a:p>
            <a:pPr lvl="1">
              <a:defRPr/>
            </a:pPr>
            <a:r>
              <a:rPr lang="en-US" altLang="en-US" dirty="0"/>
              <a:t>Place documents on hold</a:t>
            </a:r>
          </a:p>
          <a:p>
            <a:pPr lvl="1">
              <a:defRPr/>
            </a:pPr>
            <a:r>
              <a:rPr lang="en-US" altLang="en-US" dirty="0"/>
              <a:t>View documents and check document status</a:t>
            </a:r>
          </a:p>
          <a:p>
            <a:pPr lvl="1">
              <a:defRPr/>
            </a:pPr>
            <a:r>
              <a:rPr lang="en-US" altLang="en-US" dirty="0"/>
              <a:t>Create Receiving Reports (Only Inspector and Acceptor Roles)</a:t>
            </a:r>
          </a:p>
          <a:p>
            <a:pPr lvl="1">
              <a:defRPr/>
            </a:pPr>
            <a:r>
              <a:rPr lang="en-US" altLang="en-US" dirty="0"/>
              <a:t>Correct and resubmit documents he/she has submitted that were rejected</a:t>
            </a:r>
          </a:p>
          <a:p>
            <a:pPr lvl="1">
              <a:defRPr/>
            </a:pPr>
            <a:r>
              <a:rPr lang="en-US" altLang="en-US" dirty="0"/>
              <a:t>Void documents he/she has submitted </a:t>
            </a:r>
          </a:p>
          <a:p>
            <a:pPr lvl="1">
              <a:defRPr/>
            </a:pPr>
            <a:r>
              <a:rPr lang="en-US" altLang="en-US" dirty="0"/>
              <a:t>Recall documents he/she has submitted or worked, make changes and resubmit the documents</a:t>
            </a:r>
          </a:p>
          <a:p>
            <a:pPr lvl="1">
              <a:defRPr/>
            </a:pPr>
            <a:r>
              <a:rPr lang="en-US" altLang="en-US" dirty="0"/>
              <a:t>Make available for Recall documents he/she has worked</a:t>
            </a:r>
            <a:endParaRPr lang="en-US" dirty="0"/>
          </a:p>
        </p:txBody>
      </p:sp>
      <p:sp>
        <p:nvSpPr>
          <p:cNvPr id="2" name="Date Placeholder 1">
            <a:extLst>
              <a:ext uri="{FF2B5EF4-FFF2-40B4-BE49-F238E27FC236}">
                <a16:creationId xmlns:a16="http://schemas.microsoft.com/office/drawing/2014/main" id="{FD8CA962-7994-707E-7076-8AFDF34497D5}"/>
              </a:ext>
            </a:extLst>
          </p:cNvPr>
          <p:cNvSpPr>
            <a:spLocks noGrp="1"/>
          </p:cNvSpPr>
          <p:nvPr>
            <p:ph type="dt" sz="half" idx="10"/>
          </p:nvPr>
        </p:nvSpPr>
        <p:spPr>
          <a:xfrm>
            <a:off x="381000" y="6477001"/>
            <a:ext cx="2209800" cy="381000"/>
          </a:xfrm>
        </p:spPr>
        <p:txBody>
          <a:bodyPr/>
          <a:lstStyle/>
          <a:p>
            <a:fld id="{4F902400-700B-4559-9FEF-4E18D03D21C9}" type="datetime1">
              <a:rPr lang="en-US" smtClean="0"/>
              <a:t>9/17/2024</a:t>
            </a:fld>
            <a:r>
              <a:rPr lang="en-US" dirty="0"/>
              <a:t> </a:t>
            </a:r>
          </a:p>
        </p:txBody>
      </p:sp>
      <p:sp>
        <p:nvSpPr>
          <p:cNvPr id="3" name="Footer Placeholder 2">
            <a:extLst>
              <a:ext uri="{FF2B5EF4-FFF2-40B4-BE49-F238E27FC236}">
                <a16:creationId xmlns:a16="http://schemas.microsoft.com/office/drawing/2014/main" id="{68CDB0E1-C94A-5975-BBB2-3CBE053299CB}"/>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3D3328BB-B804-B859-D2F5-B9760A0B3139}"/>
              </a:ext>
            </a:extLst>
          </p:cNvPr>
          <p:cNvSpPr>
            <a:spLocks noGrp="1"/>
          </p:cNvSpPr>
          <p:nvPr>
            <p:ph type="sldNum" sz="quarter" idx="12"/>
          </p:nvPr>
        </p:nvSpPr>
        <p:spPr/>
        <p:txBody>
          <a:bodyPr/>
          <a:lstStyle/>
          <a:p>
            <a:fld id="{AEDED5F5-54A3-4749-8E90-F5AFC8F8F0DA}" type="slidenum">
              <a:rPr lang="en-US" smtClean="0"/>
              <a:pPr/>
              <a:t>24</a:t>
            </a:fld>
            <a:endParaRPr lang="en-US" dirty="0"/>
          </a:p>
        </p:txBody>
      </p:sp>
    </p:spTree>
    <p:extLst>
      <p:ext uri="{BB962C8B-B14F-4D97-AF65-F5344CB8AC3E}">
        <p14:creationId xmlns:p14="http://schemas.microsoft.com/office/powerpoint/2010/main" val="31869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5029D-166F-9BD8-A0C3-625DB71FC01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0B5EF8-BFB0-8130-221D-6C7FAC22C1A2}"/>
              </a:ext>
            </a:extLst>
          </p:cNvPr>
          <p:cNvSpPr>
            <a:spLocks noGrp="1"/>
          </p:cNvSpPr>
          <p:nvPr>
            <p:ph type="title"/>
          </p:nvPr>
        </p:nvSpPr>
        <p:spPr/>
        <p:txBody>
          <a:bodyPr>
            <a:noAutofit/>
          </a:bodyPr>
          <a:lstStyle/>
          <a:p>
            <a:r>
              <a:rPr lang="en-US" sz="2200" dirty="0"/>
              <a:t>PIEE: My Invoice Utilization Advantages</a:t>
            </a:r>
          </a:p>
        </p:txBody>
      </p:sp>
      <p:sp>
        <p:nvSpPr>
          <p:cNvPr id="9" name="Content Placeholder 8">
            <a:extLst>
              <a:ext uri="{FF2B5EF4-FFF2-40B4-BE49-F238E27FC236}">
                <a16:creationId xmlns:a16="http://schemas.microsoft.com/office/drawing/2014/main" id="{9BBDD854-84A0-73A8-4862-0ADCD12E7CC5}"/>
              </a:ext>
            </a:extLst>
          </p:cNvPr>
          <p:cNvSpPr>
            <a:spLocks noGrp="1"/>
          </p:cNvSpPr>
          <p:nvPr>
            <p:ph idx="1"/>
          </p:nvPr>
        </p:nvSpPr>
        <p:spPr>
          <a:xfrm>
            <a:off x="304800" y="914400"/>
            <a:ext cx="8534400" cy="5562600"/>
          </a:xfrm>
        </p:spPr>
        <p:txBody>
          <a:bodyPr>
            <a:normAutofit/>
          </a:bodyPr>
          <a:lstStyle/>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a:defRPr/>
            </a:pPr>
            <a:endParaRPr lang="en-US" sz="1600" dirty="0">
              <a:highlight>
                <a:srgbClr val="FFFF00"/>
              </a:highlight>
            </a:endParaRPr>
          </a:p>
          <a:p>
            <a:pPr marL="0" indent="0">
              <a:buNone/>
              <a:defRPr/>
            </a:pPr>
            <a:endParaRPr lang="en-US" sz="1600" dirty="0">
              <a:highlight>
                <a:srgbClr val="FFFF00"/>
              </a:highlight>
            </a:endParaRPr>
          </a:p>
          <a:p>
            <a:pPr marL="0" indent="0">
              <a:buNone/>
              <a:defRPr/>
            </a:pPr>
            <a:endParaRPr lang="en-US" sz="1700" dirty="0">
              <a:highlight>
                <a:srgbClr val="FFFF00"/>
              </a:highlight>
            </a:endParaRPr>
          </a:p>
          <a:p>
            <a:pPr>
              <a:defRPr/>
            </a:pPr>
            <a:r>
              <a:rPr lang="en-US" sz="1700" dirty="0"/>
              <a:t>Saves time and limits contacts to customer service for invoice status updates.</a:t>
            </a:r>
          </a:p>
          <a:p>
            <a:pPr>
              <a:defRPr/>
            </a:pPr>
            <a:endParaRPr lang="en-US" sz="1700" dirty="0"/>
          </a:p>
          <a:p>
            <a:pPr>
              <a:defRPr/>
            </a:pPr>
            <a:r>
              <a:rPr lang="en-US" sz="1700" dirty="0"/>
              <a:t>Allows review of processed invoices and obtain information associated with the payment. </a:t>
            </a:r>
          </a:p>
          <a:p>
            <a:pPr>
              <a:defRPr/>
            </a:pPr>
            <a:endParaRPr lang="en-US" sz="1700" dirty="0">
              <a:highlight>
                <a:srgbClr val="FFFF00"/>
              </a:highlight>
            </a:endParaRPr>
          </a:p>
          <a:p>
            <a:pPr marL="0" indent="0">
              <a:buNone/>
              <a:defRPr/>
            </a:pPr>
            <a:endParaRPr lang="en-US" sz="1800" dirty="0">
              <a:highlight>
                <a:srgbClr val="FFFF00"/>
              </a:highlight>
            </a:endParaRPr>
          </a:p>
          <a:p>
            <a:pPr>
              <a:defRPr/>
            </a:pPr>
            <a:endParaRPr lang="en-US" sz="1800" dirty="0">
              <a:highlight>
                <a:srgbClr val="FFFF00"/>
              </a:highlight>
            </a:endParaRPr>
          </a:p>
          <a:p>
            <a:pPr>
              <a:defRPr/>
            </a:pPr>
            <a:endParaRPr lang="en-US" sz="1800" dirty="0">
              <a:highlight>
                <a:srgbClr val="FFFF00"/>
              </a:highlight>
            </a:endParaRPr>
          </a:p>
          <a:p>
            <a:pPr>
              <a:defRPr/>
            </a:pPr>
            <a:endParaRPr lang="en-US" sz="2600" dirty="0"/>
          </a:p>
          <a:p>
            <a:pPr>
              <a:defRPr/>
            </a:pPr>
            <a:endParaRPr lang="en-US" sz="2600" dirty="0"/>
          </a:p>
          <a:p>
            <a:pPr>
              <a:defRPr/>
            </a:pPr>
            <a:endParaRPr lang="en-US" sz="2600" dirty="0"/>
          </a:p>
          <a:p>
            <a:pPr marL="0" indent="0">
              <a:buNone/>
            </a:pPr>
            <a:endParaRPr lang="en-US" dirty="0"/>
          </a:p>
        </p:txBody>
      </p:sp>
      <p:sp>
        <p:nvSpPr>
          <p:cNvPr id="5" name="Date Placeholder 4">
            <a:extLst>
              <a:ext uri="{FF2B5EF4-FFF2-40B4-BE49-F238E27FC236}">
                <a16:creationId xmlns:a16="http://schemas.microsoft.com/office/drawing/2014/main" id="{EC73ACBE-006C-73CB-8AC6-688C74FBE4D2}"/>
              </a:ext>
            </a:extLst>
          </p:cNvPr>
          <p:cNvSpPr>
            <a:spLocks noGrp="1"/>
          </p:cNvSpPr>
          <p:nvPr>
            <p:ph type="dt" sz="half" idx="10"/>
          </p:nvPr>
        </p:nvSpPr>
        <p:spPr>
          <a:xfrm>
            <a:off x="381000" y="6477000"/>
            <a:ext cx="2209800" cy="381000"/>
          </a:xfrm>
        </p:spPr>
        <p:txBody>
          <a:bodyPr/>
          <a:lstStyle/>
          <a:p>
            <a:fld id="{1B964763-1F38-4289-B009-09D9BF16DF5D}" type="datetime1">
              <a:rPr lang="en-US" smtClean="0"/>
              <a:t>9/17/2024</a:t>
            </a:fld>
            <a:endParaRPr lang="en-US" dirty="0"/>
          </a:p>
        </p:txBody>
      </p:sp>
      <p:sp>
        <p:nvSpPr>
          <p:cNvPr id="6" name="Footer Placeholder 5">
            <a:extLst>
              <a:ext uri="{FF2B5EF4-FFF2-40B4-BE49-F238E27FC236}">
                <a16:creationId xmlns:a16="http://schemas.microsoft.com/office/drawing/2014/main" id="{F304C9CD-CDE8-D0CA-0FDC-55EE30FD7E43}"/>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6E7AE240-F25E-20C4-FBC8-8B5E8F25B3F3}"/>
              </a:ext>
            </a:extLst>
          </p:cNvPr>
          <p:cNvSpPr>
            <a:spLocks noGrp="1"/>
          </p:cNvSpPr>
          <p:nvPr>
            <p:ph type="sldNum" sz="quarter" idx="12"/>
          </p:nvPr>
        </p:nvSpPr>
        <p:spPr/>
        <p:txBody>
          <a:bodyPr/>
          <a:lstStyle/>
          <a:p>
            <a:fld id="{ADB0A4B7-05AF-4F5F-8812-770AA6AFFD2E}" type="slidenum">
              <a:rPr lang="en-US" smtClean="0"/>
              <a:pPr/>
              <a:t>25</a:t>
            </a:fld>
            <a:endParaRPr lang="en-US" dirty="0"/>
          </a:p>
        </p:txBody>
      </p:sp>
      <p:grpSp>
        <p:nvGrpSpPr>
          <p:cNvPr id="14" name="Group 13">
            <a:extLst>
              <a:ext uri="{FF2B5EF4-FFF2-40B4-BE49-F238E27FC236}">
                <a16:creationId xmlns:a16="http://schemas.microsoft.com/office/drawing/2014/main" id="{0A702AA1-26C0-44DA-B652-3B562D77BE1B}"/>
              </a:ext>
            </a:extLst>
          </p:cNvPr>
          <p:cNvGrpSpPr/>
          <p:nvPr/>
        </p:nvGrpSpPr>
        <p:grpSpPr>
          <a:xfrm>
            <a:off x="1503128" y="1066800"/>
            <a:ext cx="6096000" cy="3270857"/>
            <a:chOff x="1485900" y="1371600"/>
            <a:chExt cx="6096000" cy="3270857"/>
          </a:xfrm>
        </p:grpSpPr>
        <p:pic>
          <p:nvPicPr>
            <p:cNvPr id="4" name="Picture 3">
              <a:extLst>
                <a:ext uri="{FF2B5EF4-FFF2-40B4-BE49-F238E27FC236}">
                  <a16:creationId xmlns:a16="http://schemas.microsoft.com/office/drawing/2014/main" id="{66D6EB66-190F-47BD-6C9E-77E65CBB0933}"/>
                </a:ext>
              </a:extLst>
            </p:cNvPr>
            <p:cNvPicPr>
              <a:picLocks noChangeAspect="1"/>
            </p:cNvPicPr>
            <p:nvPr/>
          </p:nvPicPr>
          <p:blipFill>
            <a:blip r:embed="rId2"/>
            <a:stretch>
              <a:fillRect/>
            </a:stretch>
          </p:blipFill>
          <p:spPr>
            <a:xfrm>
              <a:off x="1485900" y="1371600"/>
              <a:ext cx="6096000" cy="3270857"/>
            </a:xfrm>
            <a:prstGeom prst="rect">
              <a:avLst/>
            </a:prstGeom>
          </p:spPr>
        </p:pic>
        <p:sp>
          <p:nvSpPr>
            <p:cNvPr id="11" name="Flowchart: Connector 10">
              <a:extLst>
                <a:ext uri="{FF2B5EF4-FFF2-40B4-BE49-F238E27FC236}">
                  <a16:creationId xmlns:a16="http://schemas.microsoft.com/office/drawing/2014/main" id="{C7321072-8C08-B5BC-6706-1EE7DBA18648}"/>
                </a:ext>
              </a:extLst>
            </p:cNvPr>
            <p:cNvSpPr/>
            <p:nvPr/>
          </p:nvSpPr>
          <p:spPr>
            <a:xfrm>
              <a:off x="2895600" y="3276600"/>
              <a:ext cx="1066800" cy="9906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5633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A9398-06F4-2AE0-A0D3-06858BFF96F2}"/>
              </a:ext>
            </a:extLst>
          </p:cNvPr>
          <p:cNvSpPr>
            <a:spLocks noGrp="1"/>
          </p:cNvSpPr>
          <p:nvPr>
            <p:ph type="title"/>
          </p:nvPr>
        </p:nvSpPr>
        <p:spPr/>
        <p:txBody>
          <a:bodyPr>
            <a:noAutofit/>
          </a:bodyPr>
          <a:lstStyle/>
          <a:p>
            <a:r>
              <a:rPr lang="en-US" sz="2200" dirty="0"/>
              <a:t>Ogden Help Desk for Vendors</a:t>
            </a:r>
          </a:p>
        </p:txBody>
      </p:sp>
      <p:sp>
        <p:nvSpPr>
          <p:cNvPr id="5" name="Date Placeholder 4">
            <a:extLst>
              <a:ext uri="{FF2B5EF4-FFF2-40B4-BE49-F238E27FC236}">
                <a16:creationId xmlns:a16="http://schemas.microsoft.com/office/drawing/2014/main" id="{B72C5DC1-0221-0B49-7506-CB178D3D64E9}"/>
              </a:ext>
            </a:extLst>
          </p:cNvPr>
          <p:cNvSpPr>
            <a:spLocks noGrp="1"/>
          </p:cNvSpPr>
          <p:nvPr>
            <p:ph type="dt" sz="half" idx="10"/>
          </p:nvPr>
        </p:nvSpPr>
        <p:spPr>
          <a:xfrm>
            <a:off x="381000" y="6400800"/>
            <a:ext cx="2209800" cy="533400"/>
          </a:xfrm>
        </p:spPr>
        <p:txBody>
          <a:bodyPr/>
          <a:lstStyle/>
          <a:p>
            <a:fld id="{9E09054A-DE7D-44F5-8C02-F3B87E9EAC00}" type="datetime1">
              <a:rPr lang="en-US" smtClean="0"/>
              <a:t>9/17/2024</a:t>
            </a:fld>
            <a:endParaRPr lang="en-US" dirty="0"/>
          </a:p>
        </p:txBody>
      </p:sp>
      <p:sp>
        <p:nvSpPr>
          <p:cNvPr id="6" name="Footer Placeholder 5">
            <a:extLst>
              <a:ext uri="{FF2B5EF4-FFF2-40B4-BE49-F238E27FC236}">
                <a16:creationId xmlns:a16="http://schemas.microsoft.com/office/drawing/2014/main" id="{74B6A952-1DDE-B910-2ACB-F9219822867C}"/>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D0995EF4-62D3-81EB-D650-397B77F9452D}"/>
              </a:ext>
            </a:extLst>
          </p:cNvPr>
          <p:cNvSpPr>
            <a:spLocks noGrp="1"/>
          </p:cNvSpPr>
          <p:nvPr>
            <p:ph type="sldNum" sz="quarter" idx="12"/>
          </p:nvPr>
        </p:nvSpPr>
        <p:spPr/>
        <p:txBody>
          <a:bodyPr/>
          <a:lstStyle/>
          <a:p>
            <a:fld id="{ADB0A4B7-05AF-4F5F-8812-770AA6AFFD2E}" type="slidenum">
              <a:rPr lang="en-US" smtClean="0"/>
              <a:pPr/>
              <a:t>26</a:t>
            </a:fld>
            <a:endParaRPr lang="en-US" dirty="0"/>
          </a:p>
        </p:txBody>
      </p:sp>
      <p:pic>
        <p:nvPicPr>
          <p:cNvPr id="2" name="Picture 1">
            <a:extLst>
              <a:ext uri="{FF2B5EF4-FFF2-40B4-BE49-F238E27FC236}">
                <a16:creationId xmlns:a16="http://schemas.microsoft.com/office/drawing/2014/main" id="{CDA67FDB-6CD7-8FFA-A674-80DF89E63FC1}"/>
              </a:ext>
            </a:extLst>
          </p:cNvPr>
          <p:cNvPicPr>
            <a:picLocks noChangeAspect="1"/>
          </p:cNvPicPr>
          <p:nvPr/>
        </p:nvPicPr>
        <p:blipFill>
          <a:blip r:embed="rId2"/>
          <a:stretch>
            <a:fillRect/>
          </a:stretch>
        </p:blipFill>
        <p:spPr>
          <a:xfrm>
            <a:off x="1981200" y="1630931"/>
            <a:ext cx="4038600" cy="4666395"/>
          </a:xfrm>
          <a:prstGeom prst="rect">
            <a:avLst/>
          </a:prstGeom>
        </p:spPr>
      </p:pic>
      <p:sp>
        <p:nvSpPr>
          <p:cNvPr id="9" name="TextBox 8">
            <a:extLst>
              <a:ext uri="{FF2B5EF4-FFF2-40B4-BE49-F238E27FC236}">
                <a16:creationId xmlns:a16="http://schemas.microsoft.com/office/drawing/2014/main" id="{A75F21D0-6D08-D53A-FC24-BEB78EB50EF1}"/>
              </a:ext>
            </a:extLst>
          </p:cNvPr>
          <p:cNvSpPr txBox="1"/>
          <p:nvPr/>
        </p:nvSpPr>
        <p:spPr>
          <a:xfrm>
            <a:off x="304800" y="995869"/>
            <a:ext cx="8458199"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https://cac.piee.eb.mil/xhtml/auth/web/homepage/vendorCustomerSupport.xhtml</a:t>
            </a:r>
            <a:endParaRPr lang="en-US" b="1" dirty="0">
              <a:solidFill>
                <a:srgbClr val="0070C0"/>
              </a:solidFill>
            </a:endParaRPr>
          </a:p>
        </p:txBody>
      </p:sp>
    </p:spTree>
    <p:extLst>
      <p:ext uri="{BB962C8B-B14F-4D97-AF65-F5344CB8AC3E}">
        <p14:creationId xmlns:p14="http://schemas.microsoft.com/office/powerpoint/2010/main" val="374792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A9398-06F4-2AE0-A0D3-06858BFF96F2}"/>
              </a:ext>
            </a:extLst>
          </p:cNvPr>
          <p:cNvSpPr>
            <a:spLocks noGrp="1"/>
          </p:cNvSpPr>
          <p:nvPr>
            <p:ph type="title"/>
          </p:nvPr>
        </p:nvSpPr>
        <p:spPr/>
        <p:txBody>
          <a:bodyPr>
            <a:noAutofit/>
          </a:bodyPr>
          <a:lstStyle/>
          <a:p>
            <a:r>
              <a:rPr lang="en-US" sz="2200" dirty="0"/>
              <a:t>PIEE: Web Based Training</a:t>
            </a:r>
          </a:p>
        </p:txBody>
      </p:sp>
      <p:sp>
        <p:nvSpPr>
          <p:cNvPr id="5" name="Date Placeholder 4">
            <a:extLst>
              <a:ext uri="{FF2B5EF4-FFF2-40B4-BE49-F238E27FC236}">
                <a16:creationId xmlns:a16="http://schemas.microsoft.com/office/drawing/2014/main" id="{B72C5DC1-0221-0B49-7506-CB178D3D64E9}"/>
              </a:ext>
            </a:extLst>
          </p:cNvPr>
          <p:cNvSpPr>
            <a:spLocks noGrp="1"/>
          </p:cNvSpPr>
          <p:nvPr>
            <p:ph type="dt" sz="half" idx="10"/>
          </p:nvPr>
        </p:nvSpPr>
        <p:spPr>
          <a:xfrm>
            <a:off x="152400" y="6477000"/>
            <a:ext cx="2438400" cy="381000"/>
          </a:xfrm>
        </p:spPr>
        <p:txBody>
          <a:bodyPr/>
          <a:lstStyle/>
          <a:p>
            <a:r>
              <a:rPr lang="en-US" dirty="0"/>
              <a:t>        </a:t>
            </a:r>
            <a:fld id="{6BAF549F-EED9-4616-8CB1-66BA9C1F06F6}" type="datetime1">
              <a:rPr lang="en-US" smtClean="0"/>
              <a:t>9/17/2024</a:t>
            </a:fld>
            <a:endParaRPr lang="en-US" dirty="0"/>
          </a:p>
        </p:txBody>
      </p:sp>
      <p:sp>
        <p:nvSpPr>
          <p:cNvPr id="6" name="Footer Placeholder 5">
            <a:extLst>
              <a:ext uri="{FF2B5EF4-FFF2-40B4-BE49-F238E27FC236}">
                <a16:creationId xmlns:a16="http://schemas.microsoft.com/office/drawing/2014/main" id="{74B6A952-1DDE-B910-2ACB-F9219822867C}"/>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D0995EF4-62D3-81EB-D650-397B77F9452D}"/>
              </a:ext>
            </a:extLst>
          </p:cNvPr>
          <p:cNvSpPr>
            <a:spLocks noGrp="1"/>
          </p:cNvSpPr>
          <p:nvPr>
            <p:ph type="sldNum" sz="quarter" idx="12"/>
          </p:nvPr>
        </p:nvSpPr>
        <p:spPr/>
        <p:txBody>
          <a:bodyPr/>
          <a:lstStyle/>
          <a:p>
            <a:fld id="{ADB0A4B7-05AF-4F5F-8812-770AA6AFFD2E}" type="slidenum">
              <a:rPr lang="en-US" smtClean="0"/>
              <a:pPr/>
              <a:t>27</a:t>
            </a:fld>
            <a:endParaRPr lang="en-US" dirty="0"/>
          </a:p>
        </p:txBody>
      </p:sp>
      <p:pic>
        <p:nvPicPr>
          <p:cNvPr id="9" name="Picture 8" descr="Graphical user interface, application&#10;&#10;Description automatically generated">
            <a:extLst>
              <a:ext uri="{FF2B5EF4-FFF2-40B4-BE49-F238E27FC236}">
                <a16:creationId xmlns:a16="http://schemas.microsoft.com/office/drawing/2014/main" id="{1A386A70-30BE-58F5-6BA4-DEC749E10B7D}"/>
              </a:ext>
            </a:extLst>
          </p:cNvPr>
          <p:cNvPicPr>
            <a:picLocks noChangeAspect="1"/>
          </p:cNvPicPr>
          <p:nvPr/>
        </p:nvPicPr>
        <p:blipFill>
          <a:blip r:embed="rId2"/>
          <a:stretch>
            <a:fillRect/>
          </a:stretch>
        </p:blipFill>
        <p:spPr>
          <a:xfrm>
            <a:off x="152400" y="2362200"/>
            <a:ext cx="8819930" cy="3347914"/>
          </a:xfrm>
          <a:prstGeom prst="rect">
            <a:avLst/>
          </a:prstGeom>
        </p:spPr>
      </p:pic>
      <p:sp>
        <p:nvSpPr>
          <p:cNvPr id="10" name="TextBox 9">
            <a:extLst>
              <a:ext uri="{FF2B5EF4-FFF2-40B4-BE49-F238E27FC236}">
                <a16:creationId xmlns:a16="http://schemas.microsoft.com/office/drawing/2014/main" id="{3EBD9532-3848-D412-60FF-23AD6A3B707A}"/>
              </a:ext>
            </a:extLst>
          </p:cNvPr>
          <p:cNvSpPr txBox="1"/>
          <p:nvPr/>
        </p:nvSpPr>
        <p:spPr>
          <a:xfrm>
            <a:off x="394694" y="950478"/>
            <a:ext cx="7848600" cy="954107"/>
          </a:xfrm>
          <a:prstGeom prst="rect">
            <a:avLst/>
          </a:prstGeom>
          <a:noFill/>
        </p:spPr>
        <p:txBody>
          <a:bodyPr wrap="square">
            <a:spAutoFit/>
          </a:bodyPr>
          <a:lstStyle/>
          <a:p>
            <a:pPr algn="ctr"/>
            <a:endParaRPr lang="en-US" dirty="0"/>
          </a:p>
          <a:p>
            <a:pPr algn="ctr"/>
            <a:endParaRPr lang="en-US" b="1" dirty="0">
              <a:solidFill>
                <a:schemeClr val="tx2">
                  <a:lumMod val="50000"/>
                </a:schemeClr>
              </a:solidFill>
              <a:latin typeface="Arial" panose="020B0604020202020204" pitchFamily="34" charset="0"/>
              <a:cs typeface="Arial" panose="020B0604020202020204" pitchFamily="34" charset="0"/>
            </a:endParaRPr>
          </a:p>
          <a:p>
            <a:pPr algn="ctr"/>
            <a:r>
              <a:rPr lang="en-US" b="1" dirty="0">
                <a:solidFill>
                  <a:schemeClr val="tx2">
                    <a:lumMod val="50000"/>
                  </a:schemeClr>
                </a:solidFill>
                <a:latin typeface="Arial" panose="020B0604020202020204" pitchFamily="34" charset="0"/>
                <a:cs typeface="Arial" panose="020B0604020202020204" pitchFamily="34" charset="0"/>
              </a:rPr>
              <a:t> </a:t>
            </a:r>
            <a:r>
              <a:rPr lang="en-US" sz="2000" dirty="0">
                <a:solidFill>
                  <a:srgbClr val="16216C"/>
                </a:solidFill>
                <a:latin typeface="Arial" pitchFamily="34" charset="0"/>
                <a:ea typeface="+mj-ea"/>
                <a:cs typeface="Arial" pitchFamily="34" charset="0"/>
              </a:rPr>
              <a:t>You can select any of the below modules to get further information</a:t>
            </a:r>
          </a:p>
        </p:txBody>
      </p:sp>
      <p:sp>
        <p:nvSpPr>
          <p:cNvPr id="11" name="TextBox 10">
            <a:extLst>
              <a:ext uri="{FF2B5EF4-FFF2-40B4-BE49-F238E27FC236}">
                <a16:creationId xmlns:a16="http://schemas.microsoft.com/office/drawing/2014/main" id="{9E5B1BBD-93B5-E538-05E8-2D94EDDBADC9}"/>
              </a:ext>
            </a:extLst>
          </p:cNvPr>
          <p:cNvSpPr txBox="1"/>
          <p:nvPr/>
        </p:nvSpPr>
        <p:spPr>
          <a:xfrm>
            <a:off x="2601686" y="1008729"/>
            <a:ext cx="7924800" cy="646331"/>
          </a:xfrm>
          <a:prstGeom prst="rect">
            <a:avLst/>
          </a:prstGeom>
          <a:noFill/>
        </p:spPr>
        <p:txBody>
          <a:bodyPr wrap="square">
            <a:spAutoFit/>
          </a:bodyPr>
          <a:lstStyle/>
          <a:p>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https://pieetraining.eb.mil/wbt/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49A88442-06EF-B837-C4C0-A3E24B033DE1}"/>
              </a:ext>
            </a:extLst>
          </p:cNvPr>
          <p:cNvPicPr>
            <a:picLocks noChangeAspect="1"/>
          </p:cNvPicPr>
          <p:nvPr/>
        </p:nvPicPr>
        <p:blipFill>
          <a:blip r:embed="rId4"/>
          <a:stretch>
            <a:fillRect/>
          </a:stretch>
        </p:blipFill>
        <p:spPr>
          <a:xfrm>
            <a:off x="4318994" y="3240007"/>
            <a:ext cx="506012" cy="377985"/>
          </a:xfrm>
          <a:prstGeom prst="rect">
            <a:avLst/>
          </a:prstGeom>
        </p:spPr>
      </p:pic>
      <p:sp>
        <p:nvSpPr>
          <p:cNvPr id="2" name="Flowchart: Connector 1">
            <a:extLst>
              <a:ext uri="{FF2B5EF4-FFF2-40B4-BE49-F238E27FC236}">
                <a16:creationId xmlns:a16="http://schemas.microsoft.com/office/drawing/2014/main" id="{7263C7F3-1C72-814A-9762-8633A5AB8FA0}"/>
              </a:ext>
            </a:extLst>
          </p:cNvPr>
          <p:cNvSpPr/>
          <p:nvPr/>
        </p:nvSpPr>
        <p:spPr>
          <a:xfrm>
            <a:off x="6781800" y="4038600"/>
            <a:ext cx="609600" cy="6858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279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A9398-06F4-2AE0-A0D3-06858BFF96F2}"/>
              </a:ext>
            </a:extLst>
          </p:cNvPr>
          <p:cNvSpPr>
            <a:spLocks noGrp="1"/>
          </p:cNvSpPr>
          <p:nvPr>
            <p:ph type="title"/>
          </p:nvPr>
        </p:nvSpPr>
        <p:spPr/>
        <p:txBody>
          <a:bodyPr>
            <a:noAutofit/>
          </a:bodyPr>
          <a:lstStyle/>
          <a:p>
            <a:r>
              <a:rPr lang="en-US" sz="2200" dirty="0"/>
              <a:t>WAWF: Web Based Training</a:t>
            </a:r>
          </a:p>
        </p:txBody>
      </p:sp>
      <p:sp>
        <p:nvSpPr>
          <p:cNvPr id="5" name="Date Placeholder 4">
            <a:extLst>
              <a:ext uri="{FF2B5EF4-FFF2-40B4-BE49-F238E27FC236}">
                <a16:creationId xmlns:a16="http://schemas.microsoft.com/office/drawing/2014/main" id="{B72C5DC1-0221-0B49-7506-CB178D3D64E9}"/>
              </a:ext>
            </a:extLst>
          </p:cNvPr>
          <p:cNvSpPr>
            <a:spLocks noGrp="1"/>
          </p:cNvSpPr>
          <p:nvPr>
            <p:ph type="dt" sz="half" idx="10"/>
          </p:nvPr>
        </p:nvSpPr>
        <p:spPr>
          <a:xfrm>
            <a:off x="381000" y="6477000"/>
            <a:ext cx="2209800" cy="381000"/>
          </a:xfrm>
        </p:spPr>
        <p:txBody>
          <a:bodyPr/>
          <a:lstStyle/>
          <a:p>
            <a:fld id="{6BAF549F-EED9-4616-8CB1-66BA9C1F06F6}" type="datetime1">
              <a:rPr lang="en-US" smtClean="0"/>
              <a:t>9/17/2024</a:t>
            </a:fld>
            <a:endParaRPr lang="en-US" dirty="0"/>
          </a:p>
        </p:txBody>
      </p:sp>
      <p:sp>
        <p:nvSpPr>
          <p:cNvPr id="6" name="Footer Placeholder 5">
            <a:extLst>
              <a:ext uri="{FF2B5EF4-FFF2-40B4-BE49-F238E27FC236}">
                <a16:creationId xmlns:a16="http://schemas.microsoft.com/office/drawing/2014/main" id="{74B6A952-1DDE-B910-2ACB-F9219822867C}"/>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D0995EF4-62D3-81EB-D650-397B77F9452D}"/>
              </a:ext>
            </a:extLst>
          </p:cNvPr>
          <p:cNvSpPr>
            <a:spLocks noGrp="1"/>
          </p:cNvSpPr>
          <p:nvPr>
            <p:ph type="sldNum" sz="quarter" idx="12"/>
          </p:nvPr>
        </p:nvSpPr>
        <p:spPr/>
        <p:txBody>
          <a:bodyPr/>
          <a:lstStyle/>
          <a:p>
            <a:fld id="{ADB0A4B7-05AF-4F5F-8812-770AA6AFFD2E}" type="slidenum">
              <a:rPr lang="en-US" smtClean="0"/>
              <a:pPr/>
              <a:t>28</a:t>
            </a:fld>
            <a:endParaRPr lang="en-US" dirty="0"/>
          </a:p>
        </p:txBody>
      </p:sp>
      <p:pic>
        <p:nvPicPr>
          <p:cNvPr id="2" name="Picture 1">
            <a:extLst>
              <a:ext uri="{FF2B5EF4-FFF2-40B4-BE49-F238E27FC236}">
                <a16:creationId xmlns:a16="http://schemas.microsoft.com/office/drawing/2014/main" id="{BF2AFA33-80D2-D61C-3F00-26E7EB4BCD4F}"/>
              </a:ext>
            </a:extLst>
          </p:cNvPr>
          <p:cNvPicPr>
            <a:picLocks noChangeAspect="1"/>
          </p:cNvPicPr>
          <p:nvPr/>
        </p:nvPicPr>
        <p:blipFill>
          <a:blip r:embed="rId2"/>
          <a:stretch>
            <a:fillRect/>
          </a:stretch>
        </p:blipFill>
        <p:spPr>
          <a:xfrm>
            <a:off x="119891" y="1476756"/>
            <a:ext cx="8904217" cy="3962400"/>
          </a:xfrm>
          <a:prstGeom prst="rect">
            <a:avLst/>
          </a:prstGeom>
        </p:spPr>
      </p:pic>
    </p:spTree>
    <p:extLst>
      <p:ext uri="{BB962C8B-B14F-4D97-AF65-F5344CB8AC3E}">
        <p14:creationId xmlns:p14="http://schemas.microsoft.com/office/powerpoint/2010/main" val="418449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A9398-06F4-2AE0-A0D3-06858BFF96F2}"/>
              </a:ext>
            </a:extLst>
          </p:cNvPr>
          <p:cNvSpPr>
            <a:spLocks noGrp="1"/>
          </p:cNvSpPr>
          <p:nvPr>
            <p:ph type="title"/>
          </p:nvPr>
        </p:nvSpPr>
        <p:spPr/>
        <p:txBody>
          <a:bodyPr>
            <a:noAutofit/>
          </a:bodyPr>
          <a:lstStyle/>
          <a:p>
            <a:r>
              <a:rPr lang="en-US" sz="2200" dirty="0"/>
              <a:t>For More Information</a:t>
            </a:r>
          </a:p>
        </p:txBody>
      </p:sp>
      <p:sp>
        <p:nvSpPr>
          <p:cNvPr id="9" name="Content Placeholder 8">
            <a:extLst>
              <a:ext uri="{FF2B5EF4-FFF2-40B4-BE49-F238E27FC236}">
                <a16:creationId xmlns:a16="http://schemas.microsoft.com/office/drawing/2014/main" id="{7F3817CF-A6F3-05AB-3ED7-BABF709FC467}"/>
              </a:ext>
            </a:extLst>
          </p:cNvPr>
          <p:cNvSpPr>
            <a:spLocks noGrp="1"/>
          </p:cNvSpPr>
          <p:nvPr>
            <p:ph idx="1"/>
          </p:nvPr>
        </p:nvSpPr>
        <p:spPr/>
        <p:txBody>
          <a:bodyPr/>
          <a:lstStyle/>
          <a:p>
            <a:pPr>
              <a:defRPr/>
            </a:pPr>
            <a:r>
              <a:rPr lang="en-US" altLang="en-US" dirty="0"/>
              <a:t>WAWF Production Website    </a:t>
            </a:r>
          </a:p>
          <a:p>
            <a:pPr lvl="1">
              <a:defRPr/>
            </a:pPr>
            <a:r>
              <a:rPr lang="en-US" altLang="en-US" dirty="0">
                <a:hlinkClick r:id="rId2"/>
              </a:rPr>
              <a:t>https://piee.eb.mil</a:t>
            </a:r>
            <a:endParaRPr lang="en-US" altLang="en-US" dirty="0"/>
          </a:p>
          <a:p>
            <a:pPr>
              <a:defRPr/>
            </a:pPr>
            <a:r>
              <a:rPr lang="en-US" altLang="en-US" dirty="0"/>
              <a:t>DoD Radio Frequency Identification (RFID) Info</a:t>
            </a:r>
          </a:p>
          <a:p>
            <a:pPr lvl="1">
              <a:defRPr/>
            </a:pPr>
            <a:r>
              <a:rPr lang="en-US" altLang="en-US" dirty="0">
                <a:hlinkClick r:id="rId3"/>
              </a:rPr>
              <a:t>http://www.acq.osd.mil/log/rfid/index.htm</a:t>
            </a:r>
            <a:endParaRPr lang="en-US" altLang="en-US" dirty="0"/>
          </a:p>
          <a:p>
            <a:pPr>
              <a:defRPr/>
            </a:pPr>
            <a:r>
              <a:rPr lang="en-US" altLang="en-US" dirty="0"/>
              <a:t>Unique Identification (UID)</a:t>
            </a:r>
          </a:p>
          <a:p>
            <a:pPr lvl="1">
              <a:defRPr/>
            </a:pPr>
            <a:r>
              <a:rPr lang="en-US" altLang="en-US" dirty="0">
                <a:hlinkClick r:id="rId4"/>
              </a:rPr>
              <a:t>http://www.acq.osd.mil/dpap/pdi/uid/index.html</a:t>
            </a:r>
            <a:endParaRPr lang="en-US" altLang="en-US" dirty="0"/>
          </a:p>
          <a:p>
            <a:pPr lvl="1">
              <a:defRPr/>
            </a:pPr>
            <a:r>
              <a:rPr lang="en-US" altLang="en-US" dirty="0"/>
              <a:t>(269) 961-4745 Help Desk</a:t>
            </a:r>
          </a:p>
          <a:p>
            <a:pPr lvl="1">
              <a:defRPr/>
            </a:pPr>
            <a:r>
              <a:rPr lang="en-US" altLang="en-US" dirty="0"/>
              <a:t>8am - 4:30pm (Eastern Time)</a:t>
            </a:r>
          </a:p>
          <a:p>
            <a:pPr>
              <a:defRPr/>
            </a:pPr>
            <a:r>
              <a:rPr lang="en-US" altLang="en-US" dirty="0"/>
              <a:t>Federal Acquisition Regulation Web Site</a:t>
            </a:r>
          </a:p>
          <a:p>
            <a:pPr lvl="1">
              <a:defRPr/>
            </a:pPr>
            <a:r>
              <a:rPr lang="en-US" dirty="0">
                <a:solidFill>
                  <a:srgbClr val="0070C0"/>
                </a:solidFill>
                <a:hlinkClick r:id="rId5"/>
              </a:rPr>
              <a:t>https://www.acquisition.gov/browse/index/far</a:t>
            </a:r>
            <a:r>
              <a:rPr lang="en-US" dirty="0">
                <a:solidFill>
                  <a:srgbClr val="0070C0"/>
                </a:solidFill>
              </a:rPr>
              <a:t> </a:t>
            </a:r>
            <a:endParaRPr lang="en-US" altLang="en-US" dirty="0"/>
          </a:p>
          <a:p>
            <a:pPr>
              <a:defRPr/>
            </a:pPr>
            <a:r>
              <a:rPr lang="en-US" altLang="en-US" dirty="0"/>
              <a:t>DFAS Customer Service: 1-800-756-4571</a:t>
            </a:r>
          </a:p>
          <a:p>
            <a:pPr marL="0" indent="0">
              <a:buNone/>
            </a:pPr>
            <a:endParaRPr lang="en-US" dirty="0"/>
          </a:p>
        </p:txBody>
      </p:sp>
      <p:sp>
        <p:nvSpPr>
          <p:cNvPr id="5" name="Date Placeholder 4">
            <a:extLst>
              <a:ext uri="{FF2B5EF4-FFF2-40B4-BE49-F238E27FC236}">
                <a16:creationId xmlns:a16="http://schemas.microsoft.com/office/drawing/2014/main" id="{B72C5DC1-0221-0B49-7506-CB178D3D64E9}"/>
              </a:ext>
            </a:extLst>
          </p:cNvPr>
          <p:cNvSpPr>
            <a:spLocks noGrp="1"/>
          </p:cNvSpPr>
          <p:nvPr>
            <p:ph type="dt" sz="half" idx="10"/>
          </p:nvPr>
        </p:nvSpPr>
        <p:spPr>
          <a:xfrm>
            <a:off x="304800" y="6477000"/>
            <a:ext cx="2286000" cy="381000"/>
          </a:xfrm>
        </p:spPr>
        <p:txBody>
          <a:bodyPr/>
          <a:lstStyle/>
          <a:p>
            <a:r>
              <a:rPr lang="en-US" dirty="0"/>
              <a:t>   </a:t>
            </a:r>
            <a:fld id="{989A845D-81EC-4548-8D11-3CFEB5AA4DD9}" type="datetime1">
              <a:rPr lang="en-US" smtClean="0"/>
              <a:t>9/17/2024</a:t>
            </a:fld>
            <a:endParaRPr lang="en-US" dirty="0"/>
          </a:p>
        </p:txBody>
      </p:sp>
      <p:sp>
        <p:nvSpPr>
          <p:cNvPr id="6" name="Footer Placeholder 5">
            <a:extLst>
              <a:ext uri="{FF2B5EF4-FFF2-40B4-BE49-F238E27FC236}">
                <a16:creationId xmlns:a16="http://schemas.microsoft.com/office/drawing/2014/main" id="{74B6A952-1DDE-B910-2ACB-F9219822867C}"/>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D0995EF4-62D3-81EB-D650-397B77F9452D}"/>
              </a:ext>
            </a:extLst>
          </p:cNvPr>
          <p:cNvSpPr>
            <a:spLocks noGrp="1"/>
          </p:cNvSpPr>
          <p:nvPr>
            <p:ph type="sldNum" sz="quarter" idx="12"/>
          </p:nvPr>
        </p:nvSpPr>
        <p:spPr/>
        <p:txBody>
          <a:bodyPr/>
          <a:lstStyle/>
          <a:p>
            <a:fld id="{ADB0A4B7-05AF-4F5F-8812-770AA6AFFD2E}" type="slidenum">
              <a:rPr lang="en-US" smtClean="0"/>
              <a:pPr/>
              <a:t>29</a:t>
            </a:fld>
            <a:endParaRPr lang="en-US" dirty="0"/>
          </a:p>
        </p:txBody>
      </p:sp>
    </p:spTree>
    <p:extLst>
      <p:ext uri="{BB962C8B-B14F-4D97-AF65-F5344CB8AC3E}">
        <p14:creationId xmlns:p14="http://schemas.microsoft.com/office/powerpoint/2010/main" val="141978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3A9D4-8AD3-8B34-7552-6BA354C24B6D}"/>
              </a:ext>
            </a:extLst>
          </p:cNvPr>
          <p:cNvSpPr>
            <a:spLocks noGrp="1"/>
          </p:cNvSpPr>
          <p:nvPr>
            <p:ph type="dt" sz="half" idx="10"/>
          </p:nvPr>
        </p:nvSpPr>
        <p:spPr>
          <a:xfrm>
            <a:off x="381000" y="6477000"/>
            <a:ext cx="2209800" cy="381000"/>
          </a:xfrm>
        </p:spPr>
        <p:txBody>
          <a:bodyPr/>
          <a:lstStyle/>
          <a:p>
            <a:fld id="{5F9C99B4-2CAC-49A1-9A7F-384484640E11}" type="datetime1">
              <a:rPr lang="en-US" smtClean="0"/>
              <a:t>9/17/2024</a:t>
            </a:fld>
            <a:endParaRPr lang="en-US" dirty="0"/>
          </a:p>
        </p:txBody>
      </p:sp>
      <p:sp>
        <p:nvSpPr>
          <p:cNvPr id="3" name="Footer Placeholder 2">
            <a:extLst>
              <a:ext uri="{FF2B5EF4-FFF2-40B4-BE49-F238E27FC236}">
                <a16:creationId xmlns:a16="http://schemas.microsoft.com/office/drawing/2014/main" id="{D8E4C49A-03CC-DE5C-6A15-C131CA33E668}"/>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C47C02BD-0FD7-B506-B156-E59A39318F74}"/>
              </a:ext>
            </a:extLst>
          </p:cNvPr>
          <p:cNvSpPr>
            <a:spLocks noGrp="1"/>
          </p:cNvSpPr>
          <p:nvPr>
            <p:ph type="sldNum" sz="quarter" idx="12"/>
          </p:nvPr>
        </p:nvSpPr>
        <p:spPr/>
        <p:txBody>
          <a:bodyPr/>
          <a:lstStyle/>
          <a:p>
            <a:fld id="{AEDED5F5-54A3-4749-8E90-F5AFC8F8F0DA}" type="slidenum">
              <a:rPr lang="en-US" smtClean="0"/>
              <a:pPr/>
              <a:t>3</a:t>
            </a:fld>
            <a:endParaRPr lang="en-US" dirty="0"/>
          </a:p>
        </p:txBody>
      </p:sp>
      <p:sp>
        <p:nvSpPr>
          <p:cNvPr id="5" name="Title 4">
            <a:extLst>
              <a:ext uri="{FF2B5EF4-FFF2-40B4-BE49-F238E27FC236}">
                <a16:creationId xmlns:a16="http://schemas.microsoft.com/office/drawing/2014/main" id="{A61E9ED9-76BA-457B-54F5-C6A434F7593D}"/>
              </a:ext>
            </a:extLst>
          </p:cNvPr>
          <p:cNvSpPr>
            <a:spLocks noGrp="1"/>
          </p:cNvSpPr>
          <p:nvPr>
            <p:ph type="title"/>
          </p:nvPr>
        </p:nvSpPr>
        <p:spPr/>
        <p:txBody>
          <a:bodyPr>
            <a:noAutofit/>
          </a:bodyPr>
          <a:lstStyle/>
          <a:p>
            <a:r>
              <a:rPr lang="en-US" dirty="0"/>
              <a:t>Electronic Commerce Tools Overview</a:t>
            </a:r>
          </a:p>
        </p:txBody>
      </p:sp>
      <p:sp>
        <p:nvSpPr>
          <p:cNvPr id="7" name="Text Box 23">
            <a:extLst>
              <a:ext uri="{FF2B5EF4-FFF2-40B4-BE49-F238E27FC236}">
                <a16:creationId xmlns:a16="http://schemas.microsoft.com/office/drawing/2014/main" id="{A111C854-E731-9FA4-864B-4BDC802E69FE}"/>
              </a:ext>
            </a:extLst>
          </p:cNvPr>
          <p:cNvSpPr txBox="1">
            <a:spLocks noChangeArrowheads="1"/>
          </p:cNvSpPr>
          <p:nvPr/>
        </p:nvSpPr>
        <p:spPr bwMode="auto">
          <a:xfrm>
            <a:off x="3308349" y="912793"/>
            <a:ext cx="4640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registers in System for Award Management (</a:t>
            </a:r>
            <a:r>
              <a:rPr lang="en-US" altLang="en-US" sz="1200" b="1" dirty="0">
                <a:solidFill>
                  <a:srgbClr val="000099"/>
                </a:solidFill>
              </a:rPr>
              <a:t>SAM</a:t>
            </a:r>
            <a:r>
              <a:rPr lang="en-US" altLang="en-US" sz="1200" dirty="0">
                <a:solidFill>
                  <a:srgbClr val="000099"/>
                </a:solidFill>
              </a:rPr>
              <a:t>), </a:t>
            </a:r>
          </a:p>
          <a:p>
            <a:pPr eaLnBrk="1" hangingPunct="1">
              <a:spcBef>
                <a:spcPct val="0"/>
              </a:spcBef>
              <a:buFontTx/>
              <a:buNone/>
            </a:pPr>
            <a:r>
              <a:rPr lang="en-US" altLang="en-US" sz="1200" dirty="0">
                <a:solidFill>
                  <a:srgbClr val="000099"/>
                </a:solidFill>
              </a:rPr>
              <a:t>remittance data transmitted to</a:t>
            </a:r>
          </a:p>
          <a:p>
            <a:pPr eaLnBrk="1" hangingPunct="1">
              <a:spcBef>
                <a:spcPct val="0"/>
              </a:spcBef>
              <a:buFontTx/>
              <a:buNone/>
            </a:pPr>
            <a:r>
              <a:rPr lang="en-US" altLang="en-US" sz="1200" dirty="0">
                <a:solidFill>
                  <a:srgbClr val="000099"/>
                </a:solidFill>
              </a:rPr>
              <a:t>EC systems/Corporate Electronic Funds Transfer (CEFT)</a:t>
            </a:r>
          </a:p>
        </p:txBody>
      </p:sp>
      <p:pic>
        <p:nvPicPr>
          <p:cNvPr id="8" name="Picture 4" descr="C:\Users\mark_edmunds\Pictures\WAWF_EDA.JPG">
            <a:extLst>
              <a:ext uri="{FF2B5EF4-FFF2-40B4-BE49-F238E27FC236}">
                <a16:creationId xmlns:a16="http://schemas.microsoft.com/office/drawing/2014/main" id="{9A20DFA3-13BC-8B31-67D0-DA59DCE7D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2" y="5373367"/>
            <a:ext cx="1192207" cy="95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mark_edmunds\Pictures\WAWF_myInvoice.JPG">
            <a:extLst>
              <a:ext uri="{FF2B5EF4-FFF2-40B4-BE49-F238E27FC236}">
                <a16:creationId xmlns:a16="http://schemas.microsoft.com/office/drawing/2014/main" id="{13713648-C374-F880-61AE-4CDACAA1A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7" y="5373687"/>
            <a:ext cx="1281107"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0F06FDAE-A03A-8DEE-6C40-FC32015F5220}"/>
              </a:ext>
            </a:extLst>
          </p:cNvPr>
          <p:cNvCxnSpPr>
            <a:cxnSpLocks/>
          </p:cNvCxnSpPr>
          <p:nvPr/>
        </p:nvCxnSpPr>
        <p:spPr>
          <a:xfrm>
            <a:off x="1865313" y="3492847"/>
            <a:ext cx="0" cy="17268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32367B-51E0-C34A-A04F-48834042757F}"/>
              </a:ext>
            </a:extLst>
          </p:cNvPr>
          <p:cNvCxnSpPr/>
          <p:nvPr/>
        </p:nvCxnSpPr>
        <p:spPr>
          <a:xfrm>
            <a:off x="4175126" y="3125843"/>
            <a:ext cx="6350" cy="21764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BF3A44-98AE-0DD7-6943-CFC7094143CF}"/>
              </a:ext>
            </a:extLst>
          </p:cNvPr>
          <p:cNvCxnSpPr>
            <a:cxnSpLocks/>
          </p:cNvCxnSpPr>
          <p:nvPr/>
        </p:nvCxnSpPr>
        <p:spPr>
          <a:xfrm>
            <a:off x="6172200" y="3195638"/>
            <a:ext cx="0" cy="20688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7D2DBD-AEB9-1D87-CB76-E4676C9FA999}"/>
              </a:ext>
            </a:extLst>
          </p:cNvPr>
          <p:cNvCxnSpPr>
            <a:cxnSpLocks/>
            <a:stCxn id="8" idx="3"/>
          </p:cNvCxnSpPr>
          <p:nvPr/>
        </p:nvCxnSpPr>
        <p:spPr>
          <a:xfrm>
            <a:off x="2474909" y="5850579"/>
            <a:ext cx="83344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6B43D39-0F95-0F0D-2C06-F6C9F28FBF3D}"/>
              </a:ext>
            </a:extLst>
          </p:cNvPr>
          <p:cNvCxnSpPr>
            <a:cxnSpLocks/>
          </p:cNvCxnSpPr>
          <p:nvPr/>
        </p:nvCxnSpPr>
        <p:spPr>
          <a:xfrm flipH="1">
            <a:off x="4876800" y="590550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 Box 6">
            <a:extLst>
              <a:ext uri="{FF2B5EF4-FFF2-40B4-BE49-F238E27FC236}">
                <a16:creationId xmlns:a16="http://schemas.microsoft.com/office/drawing/2014/main" id="{7ADD1C1C-7204-7CE9-35FE-704F0CE5C7B1}"/>
              </a:ext>
            </a:extLst>
          </p:cNvPr>
          <p:cNvSpPr txBox="1">
            <a:spLocks noChangeArrowheads="1"/>
          </p:cNvSpPr>
          <p:nvPr/>
        </p:nvSpPr>
        <p:spPr bwMode="auto">
          <a:xfrm>
            <a:off x="1303338" y="3863975"/>
            <a:ext cx="1431925"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Contracts/mods, vouchers are </a:t>
            </a:r>
          </a:p>
          <a:p>
            <a:pPr eaLnBrk="1" hangingPunct="1">
              <a:spcBef>
                <a:spcPct val="0"/>
              </a:spcBef>
              <a:buFontTx/>
              <a:buNone/>
            </a:pPr>
            <a:r>
              <a:rPr lang="en-US" altLang="en-US" sz="1200" dirty="0">
                <a:solidFill>
                  <a:srgbClr val="000099"/>
                </a:solidFill>
              </a:rPr>
              <a:t>posted to Electronic Data Access (</a:t>
            </a:r>
            <a:r>
              <a:rPr lang="en-US" altLang="en-US" sz="1200" b="1" dirty="0">
                <a:solidFill>
                  <a:srgbClr val="000099"/>
                </a:solidFill>
              </a:rPr>
              <a:t>EDA</a:t>
            </a:r>
            <a:r>
              <a:rPr lang="en-US" altLang="en-US" sz="1200" dirty="0">
                <a:solidFill>
                  <a:srgbClr val="000099"/>
                </a:solidFill>
              </a:rPr>
              <a:t>)</a:t>
            </a:r>
          </a:p>
        </p:txBody>
      </p:sp>
      <p:sp>
        <p:nvSpPr>
          <p:cNvPr id="16" name="Text Box 37">
            <a:extLst>
              <a:ext uri="{FF2B5EF4-FFF2-40B4-BE49-F238E27FC236}">
                <a16:creationId xmlns:a16="http://schemas.microsoft.com/office/drawing/2014/main" id="{17ED72AD-62EF-2996-40C1-03DFD2706DF4}"/>
              </a:ext>
            </a:extLst>
          </p:cNvPr>
          <p:cNvSpPr txBox="1">
            <a:spLocks noChangeArrowheads="1"/>
          </p:cNvSpPr>
          <p:nvPr/>
        </p:nvSpPr>
        <p:spPr bwMode="auto">
          <a:xfrm>
            <a:off x="5951538" y="3863975"/>
            <a:ext cx="199707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monitors invoice status and views advice of payment (AOP) in </a:t>
            </a:r>
            <a:r>
              <a:rPr lang="en-US" altLang="en-US" sz="1200" b="1" dirty="0">
                <a:solidFill>
                  <a:srgbClr val="000099"/>
                </a:solidFill>
              </a:rPr>
              <a:t>myInvoice</a:t>
            </a:r>
          </a:p>
        </p:txBody>
      </p:sp>
      <p:sp>
        <p:nvSpPr>
          <p:cNvPr id="17" name="Text Box 27">
            <a:extLst>
              <a:ext uri="{FF2B5EF4-FFF2-40B4-BE49-F238E27FC236}">
                <a16:creationId xmlns:a16="http://schemas.microsoft.com/office/drawing/2014/main" id="{CA6CA032-1CA7-FEBB-E059-2AE47472C1F3}"/>
              </a:ext>
            </a:extLst>
          </p:cNvPr>
          <p:cNvSpPr txBox="1">
            <a:spLocks noChangeArrowheads="1"/>
          </p:cNvSpPr>
          <p:nvPr/>
        </p:nvSpPr>
        <p:spPr bwMode="auto">
          <a:xfrm>
            <a:off x="2826548" y="3023119"/>
            <a:ext cx="312499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enters invoice and</a:t>
            </a:r>
          </a:p>
          <a:p>
            <a:pPr eaLnBrk="1" hangingPunct="1">
              <a:spcBef>
                <a:spcPct val="0"/>
              </a:spcBef>
              <a:buFontTx/>
              <a:buNone/>
            </a:pPr>
            <a:r>
              <a:rPr lang="en-US" altLang="en-US" sz="1200" dirty="0">
                <a:solidFill>
                  <a:srgbClr val="000099"/>
                </a:solidFill>
              </a:rPr>
              <a:t>shipment data into </a:t>
            </a:r>
            <a:r>
              <a:rPr lang="en-US" altLang="en-US" sz="1200" b="1" dirty="0">
                <a:solidFill>
                  <a:srgbClr val="000099"/>
                </a:solidFill>
              </a:rPr>
              <a:t>WAWF</a:t>
            </a:r>
            <a:r>
              <a:rPr lang="en-US" altLang="en-US" sz="1200" dirty="0">
                <a:solidFill>
                  <a:srgbClr val="000099"/>
                </a:solidFill>
              </a:rPr>
              <a:t>, or transmit via Secure File Transfer Protocol (</a:t>
            </a:r>
            <a:r>
              <a:rPr lang="en-US" altLang="en-US" sz="1200" b="1" dirty="0">
                <a:solidFill>
                  <a:srgbClr val="000099"/>
                </a:solidFill>
              </a:rPr>
              <a:t>SFTP</a:t>
            </a:r>
            <a:r>
              <a:rPr lang="en-US" altLang="en-US" sz="1200" dirty="0">
                <a:solidFill>
                  <a:srgbClr val="000099"/>
                </a:solidFill>
              </a:rPr>
              <a:t>) or Electronic Data Interchange (</a:t>
            </a:r>
            <a:r>
              <a:rPr lang="en-US" altLang="en-US" sz="1200" b="1" dirty="0">
                <a:solidFill>
                  <a:srgbClr val="000099"/>
                </a:solidFill>
              </a:rPr>
              <a:t>EDI</a:t>
            </a:r>
            <a:r>
              <a:rPr lang="en-US" altLang="en-US" sz="1200" dirty="0">
                <a:solidFill>
                  <a:srgbClr val="000099"/>
                </a:solidFill>
              </a:rPr>
              <a:t>)</a:t>
            </a:r>
          </a:p>
        </p:txBody>
      </p:sp>
      <p:sp>
        <p:nvSpPr>
          <p:cNvPr id="18" name="Text Box 16">
            <a:extLst>
              <a:ext uri="{FF2B5EF4-FFF2-40B4-BE49-F238E27FC236}">
                <a16:creationId xmlns:a16="http://schemas.microsoft.com/office/drawing/2014/main" id="{887D7373-097B-A313-96EF-EDDD6E48697A}"/>
              </a:ext>
            </a:extLst>
          </p:cNvPr>
          <p:cNvSpPr txBox="1">
            <a:spLocks noChangeArrowheads="1"/>
          </p:cNvSpPr>
          <p:nvPr/>
        </p:nvSpPr>
        <p:spPr bwMode="auto">
          <a:xfrm>
            <a:off x="3036888" y="4229100"/>
            <a:ext cx="260191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Government performs acceptance of goods and services in </a:t>
            </a:r>
            <a:r>
              <a:rPr lang="en-US" altLang="en-US" sz="1200" b="1" dirty="0">
                <a:solidFill>
                  <a:srgbClr val="000099"/>
                </a:solidFill>
              </a:rPr>
              <a:t>WAWF</a:t>
            </a:r>
            <a:r>
              <a:rPr lang="en-US" altLang="en-US" sz="1200" dirty="0">
                <a:solidFill>
                  <a:srgbClr val="000099"/>
                </a:solidFill>
              </a:rPr>
              <a:t> transmitted to entitlement/ accounting systems</a:t>
            </a:r>
          </a:p>
        </p:txBody>
      </p:sp>
      <p:pic>
        <p:nvPicPr>
          <p:cNvPr id="19" name="Picture 4">
            <a:extLst>
              <a:ext uri="{FF2B5EF4-FFF2-40B4-BE49-F238E27FC236}">
                <a16:creationId xmlns:a16="http://schemas.microsoft.com/office/drawing/2014/main" id="{B413A02F-2C31-CAE2-AF2F-4DC72686F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823913"/>
            <a:ext cx="25336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D6C9314B-7648-D503-9EF2-FDCF7FB9C5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0913" y="5381626"/>
            <a:ext cx="1208087" cy="86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a:extLst>
              <a:ext uri="{FF2B5EF4-FFF2-40B4-BE49-F238E27FC236}">
                <a16:creationId xmlns:a16="http://schemas.microsoft.com/office/drawing/2014/main" id="{3B996211-592E-FC8A-6B17-4999E10B09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44688"/>
            <a:ext cx="693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46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4B6A952-1DDE-B910-2ACB-F9219822867C}"/>
              </a:ext>
            </a:extLst>
          </p:cNvPr>
          <p:cNvSpPr>
            <a:spLocks noGrp="1"/>
          </p:cNvSpPr>
          <p:nvPr>
            <p:ph type="ftr" sz="quarter" idx="11"/>
          </p:nvPr>
        </p:nvSpPr>
        <p:spPr/>
        <p:txBody>
          <a:bodyPr/>
          <a:lstStyle/>
          <a:p>
            <a:r>
              <a:rPr lang="en-US" dirty="0"/>
              <a:t>Integrity - Service - Innovation</a:t>
            </a:r>
          </a:p>
        </p:txBody>
      </p:sp>
      <p:sp>
        <p:nvSpPr>
          <p:cNvPr id="5" name="Date Placeholder 4">
            <a:extLst>
              <a:ext uri="{FF2B5EF4-FFF2-40B4-BE49-F238E27FC236}">
                <a16:creationId xmlns:a16="http://schemas.microsoft.com/office/drawing/2014/main" id="{B72C5DC1-0221-0B49-7506-CB178D3D64E9}"/>
              </a:ext>
            </a:extLst>
          </p:cNvPr>
          <p:cNvSpPr>
            <a:spLocks noGrp="1"/>
          </p:cNvSpPr>
          <p:nvPr>
            <p:ph type="dt" sz="half" idx="4294967295"/>
          </p:nvPr>
        </p:nvSpPr>
        <p:spPr>
          <a:xfrm>
            <a:off x="381000" y="6562343"/>
            <a:ext cx="1752600" cy="295656"/>
          </a:xfrm>
          <a:prstGeom prst="rect">
            <a:avLst/>
          </a:prstGeom>
        </p:spPr>
        <p:txBody>
          <a:bodyPr/>
          <a:lstStyle/>
          <a:p>
            <a:fld id="{2DE21588-B4F9-43BA-9CED-10B0F9E4A581}" type="datetime1">
              <a:rPr lang="en-US" sz="800" smtClean="0">
                <a:solidFill>
                  <a:schemeClr val="bg1"/>
                </a:solidFill>
                <a:latin typeface="Arial" panose="020B0604020202020204" pitchFamily="34" charset="0"/>
                <a:cs typeface="Arial" panose="020B0604020202020204" pitchFamily="34" charset="0"/>
              </a:rPr>
              <a:t>9/17/2024</a:t>
            </a:fld>
            <a:endParaRPr lang="en-US" sz="8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0995EF4-62D3-81EB-D650-397B77F9452D}"/>
              </a:ext>
            </a:extLst>
          </p:cNvPr>
          <p:cNvSpPr>
            <a:spLocks noGrp="1"/>
          </p:cNvSpPr>
          <p:nvPr>
            <p:ph type="sldNum" sz="quarter" idx="4294967295"/>
          </p:nvPr>
        </p:nvSpPr>
        <p:spPr>
          <a:xfrm>
            <a:off x="8382000" y="6562344"/>
            <a:ext cx="1790700" cy="295656"/>
          </a:xfrm>
          <a:prstGeom prst="rect">
            <a:avLst/>
          </a:prstGeom>
        </p:spPr>
        <p:txBody>
          <a:bodyPr/>
          <a:lstStyle/>
          <a:p>
            <a:fld id="{ADB0A4B7-05AF-4F5F-8812-770AA6AFFD2E}" type="slidenum">
              <a:rPr lang="en-US" sz="800" smtClean="0">
                <a:solidFill>
                  <a:schemeClr val="bg1"/>
                </a:solidFill>
                <a:latin typeface="Arial" panose="020B0604020202020204" pitchFamily="34" charset="0"/>
                <a:cs typeface="Arial" panose="020B0604020202020204" pitchFamily="34" charset="0"/>
              </a:rPr>
              <a:pPr/>
              <a:t>30</a:t>
            </a:fld>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31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2828DA-ACB5-47DA-763E-552817163D99}"/>
              </a:ext>
            </a:extLst>
          </p:cNvPr>
          <p:cNvSpPr>
            <a:spLocks noGrp="1"/>
          </p:cNvSpPr>
          <p:nvPr>
            <p:ph type="title"/>
          </p:nvPr>
        </p:nvSpPr>
        <p:spPr/>
        <p:txBody>
          <a:bodyPr>
            <a:noAutofit/>
          </a:bodyPr>
          <a:lstStyle/>
          <a:p>
            <a:r>
              <a:rPr lang="en-US" sz="2200" dirty="0"/>
              <a:t>WAWF Overview</a:t>
            </a:r>
          </a:p>
        </p:txBody>
      </p:sp>
      <p:sp>
        <p:nvSpPr>
          <p:cNvPr id="6" name="Content Placeholder 5">
            <a:extLst>
              <a:ext uri="{FF2B5EF4-FFF2-40B4-BE49-F238E27FC236}">
                <a16:creationId xmlns:a16="http://schemas.microsoft.com/office/drawing/2014/main" id="{30F0086D-0418-467C-9BE5-193431402B41}"/>
              </a:ext>
            </a:extLst>
          </p:cNvPr>
          <p:cNvSpPr>
            <a:spLocks noGrp="1"/>
          </p:cNvSpPr>
          <p:nvPr>
            <p:ph idx="1"/>
          </p:nvPr>
        </p:nvSpPr>
        <p:spPr>
          <a:xfrm>
            <a:off x="304800" y="914400"/>
            <a:ext cx="8534400" cy="5105400"/>
          </a:xfrm>
        </p:spPr>
        <p:txBody>
          <a:bodyPr>
            <a:normAutofit/>
          </a:bodyPr>
          <a:lstStyle/>
          <a:p>
            <a:r>
              <a:rPr lang="en-US" altLang="en-US" sz="2200" dirty="0"/>
              <a:t>WAWF is the old Invoicing, Receipt, Acceptance, and Property Transfer (iRAPT) System</a:t>
            </a:r>
          </a:p>
          <a:p>
            <a:pPr marL="0" indent="0">
              <a:buNone/>
            </a:pPr>
            <a:endParaRPr lang="en-US" altLang="en-US" sz="2200" dirty="0"/>
          </a:p>
          <a:p>
            <a:r>
              <a:rPr lang="en-US" altLang="en-US" sz="2200" dirty="0"/>
              <a:t>Secure, web-based system utilized for creating, approving, accepting, certifying, and viewing electronic transactions associated with requests for payments and shipping notices</a:t>
            </a:r>
          </a:p>
          <a:p>
            <a:pPr marL="0" indent="0">
              <a:buNone/>
            </a:pPr>
            <a:endParaRPr lang="en-US" altLang="en-US" sz="2200" dirty="0"/>
          </a:p>
          <a:p>
            <a:r>
              <a:rPr lang="en-US" altLang="en-US" sz="2200" dirty="0"/>
              <a:t>Supports Department of Defense (DoD) goal of moving to paperless acquisition process</a:t>
            </a:r>
          </a:p>
          <a:p>
            <a:endParaRPr lang="en-US" altLang="en-US" sz="2200" dirty="0"/>
          </a:p>
          <a:p>
            <a:r>
              <a:rPr lang="en-US" altLang="en-US" sz="2200" dirty="0"/>
              <a:t>Defense Federal Acquisition Regulation (DFAR) clause (252.232.7003) mandates WAWF use</a:t>
            </a:r>
          </a:p>
          <a:p>
            <a:pPr marL="0" indent="0">
              <a:buNone/>
            </a:pPr>
            <a:endParaRPr lang="en-US" dirty="0"/>
          </a:p>
        </p:txBody>
      </p:sp>
      <p:sp>
        <p:nvSpPr>
          <p:cNvPr id="2" name="Date Placeholder 1">
            <a:extLst>
              <a:ext uri="{FF2B5EF4-FFF2-40B4-BE49-F238E27FC236}">
                <a16:creationId xmlns:a16="http://schemas.microsoft.com/office/drawing/2014/main" id="{30C3006C-D794-A9FB-299D-E68FEACCE4FF}"/>
              </a:ext>
            </a:extLst>
          </p:cNvPr>
          <p:cNvSpPr>
            <a:spLocks noGrp="1"/>
          </p:cNvSpPr>
          <p:nvPr>
            <p:ph type="dt" sz="half" idx="10"/>
          </p:nvPr>
        </p:nvSpPr>
        <p:spPr>
          <a:xfrm>
            <a:off x="381000" y="6477000"/>
            <a:ext cx="2209800" cy="380999"/>
          </a:xfrm>
        </p:spPr>
        <p:txBody>
          <a:bodyPr/>
          <a:lstStyle/>
          <a:p>
            <a:fld id="{36784CF6-F834-42B2-9B1E-43893354DF88}" type="datetime1">
              <a:rPr lang="en-US" smtClean="0"/>
              <a:t>9/17/2024</a:t>
            </a:fld>
            <a:endParaRPr lang="en-US" dirty="0"/>
          </a:p>
        </p:txBody>
      </p:sp>
      <p:sp>
        <p:nvSpPr>
          <p:cNvPr id="3" name="Footer Placeholder 2">
            <a:extLst>
              <a:ext uri="{FF2B5EF4-FFF2-40B4-BE49-F238E27FC236}">
                <a16:creationId xmlns:a16="http://schemas.microsoft.com/office/drawing/2014/main" id="{B3E6E9A1-8155-1B9E-55C0-DBBEB708EC94}"/>
              </a:ext>
            </a:extLst>
          </p:cNvPr>
          <p:cNvSpPr>
            <a:spLocks noGrp="1"/>
          </p:cNvSpPr>
          <p:nvPr>
            <p:ph type="ftr" sz="quarter" idx="11"/>
          </p:nvPr>
        </p:nvSpPr>
        <p:spPr/>
        <p:txBody>
          <a:bodyPr/>
          <a:lstStyle/>
          <a:p>
            <a:r>
              <a:rPr lang="en-US" dirty="0"/>
              <a:t>Integrity - Service - Innovation</a:t>
            </a:r>
          </a:p>
        </p:txBody>
      </p:sp>
      <p:sp>
        <p:nvSpPr>
          <p:cNvPr id="4" name="Slide Number Placeholder 3">
            <a:extLst>
              <a:ext uri="{FF2B5EF4-FFF2-40B4-BE49-F238E27FC236}">
                <a16:creationId xmlns:a16="http://schemas.microsoft.com/office/drawing/2014/main" id="{000AF4AC-A93C-504B-07F0-A2FCC27C2013}"/>
              </a:ext>
            </a:extLst>
          </p:cNvPr>
          <p:cNvSpPr>
            <a:spLocks noGrp="1"/>
          </p:cNvSpPr>
          <p:nvPr>
            <p:ph type="sldNum" sz="quarter" idx="12"/>
          </p:nvPr>
        </p:nvSpPr>
        <p:spPr/>
        <p:txBody>
          <a:bodyPr/>
          <a:lstStyle/>
          <a:p>
            <a:fld id="{AEDED5F5-54A3-4749-8E90-F5AFC8F8F0DA}" type="slidenum">
              <a:rPr lang="en-US" smtClean="0"/>
              <a:pPr/>
              <a:t>4</a:t>
            </a:fld>
            <a:endParaRPr lang="en-US" dirty="0"/>
          </a:p>
        </p:txBody>
      </p:sp>
    </p:spTree>
    <p:extLst>
      <p:ext uri="{BB962C8B-B14F-4D97-AF65-F5344CB8AC3E}">
        <p14:creationId xmlns:p14="http://schemas.microsoft.com/office/powerpoint/2010/main" val="1892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WAWF Benefits</a:t>
            </a:r>
          </a:p>
        </p:txBody>
      </p:sp>
      <p:sp>
        <p:nvSpPr>
          <p:cNvPr id="9" name="Content Placeholder 8">
            <a:extLst>
              <a:ext uri="{FF2B5EF4-FFF2-40B4-BE49-F238E27FC236}">
                <a16:creationId xmlns:a16="http://schemas.microsoft.com/office/drawing/2014/main" id="{03295102-1B64-47FC-8057-12173778149C}"/>
              </a:ext>
            </a:extLst>
          </p:cNvPr>
          <p:cNvSpPr>
            <a:spLocks noGrp="1"/>
          </p:cNvSpPr>
          <p:nvPr>
            <p:ph idx="1"/>
          </p:nvPr>
        </p:nvSpPr>
        <p:spPr>
          <a:xfrm>
            <a:off x="304800" y="1066800"/>
            <a:ext cx="8534400" cy="5410200"/>
          </a:xfrm>
        </p:spPr>
        <p:txBody>
          <a:bodyPr>
            <a:normAutofit fontScale="25000" lnSpcReduction="20000"/>
          </a:bodyPr>
          <a:lstStyle/>
          <a:p>
            <a:pPr>
              <a:defRPr/>
            </a:pPr>
            <a:r>
              <a:rPr lang="en-US" sz="6400" dirty="0"/>
              <a:t>Reduction of Paper-based Support Functions</a:t>
            </a:r>
          </a:p>
          <a:p>
            <a:pPr lvl="1">
              <a:defRPr/>
            </a:pPr>
            <a:r>
              <a:rPr lang="en-US" sz="6400" dirty="0"/>
              <a:t>Labor savings realized by eliminating manual entry</a:t>
            </a:r>
          </a:p>
          <a:p>
            <a:pPr lvl="1">
              <a:defRPr/>
            </a:pPr>
            <a:r>
              <a:rPr lang="en-US" sz="6400" dirty="0"/>
              <a:t>Reduces mail, file, and copy support functions</a:t>
            </a:r>
          </a:p>
          <a:p>
            <a:pPr>
              <a:defRPr/>
            </a:pPr>
            <a:r>
              <a:rPr lang="en-US" sz="6400" dirty="0"/>
              <a:t>Global Accessibility</a:t>
            </a:r>
          </a:p>
          <a:p>
            <a:pPr lvl="1">
              <a:defRPr/>
            </a:pPr>
            <a:r>
              <a:rPr lang="en-US" sz="6400" dirty="0"/>
              <a:t>Multiple users can access documents globally</a:t>
            </a:r>
          </a:p>
          <a:p>
            <a:pPr lvl="1">
              <a:defRPr/>
            </a:pPr>
            <a:r>
              <a:rPr lang="en-US" sz="6400" dirty="0"/>
              <a:t>Streamline processing, reduce re-entry, improve accuracy</a:t>
            </a:r>
          </a:p>
          <a:p>
            <a:pPr>
              <a:defRPr/>
            </a:pPr>
            <a:r>
              <a:rPr lang="en-US" sz="6400" dirty="0"/>
              <a:t>Eliminates Lost or Misplaced Documents</a:t>
            </a:r>
          </a:p>
          <a:p>
            <a:pPr lvl="1">
              <a:defRPr/>
            </a:pPr>
            <a:r>
              <a:rPr lang="en-US" sz="6400" dirty="0"/>
              <a:t>All documents stored in single location with accessibility via web</a:t>
            </a:r>
          </a:p>
          <a:p>
            <a:pPr lvl="1">
              <a:defRPr/>
            </a:pPr>
            <a:r>
              <a:rPr lang="en-US" sz="6400" dirty="0"/>
              <a:t>Enables DoD to take maximum benefit of discounts</a:t>
            </a:r>
            <a:endParaRPr lang="en-US" sz="6400" b="1" dirty="0">
              <a:highlight>
                <a:srgbClr val="FFFF00"/>
              </a:highlight>
            </a:endParaRPr>
          </a:p>
          <a:p>
            <a:pPr lvl="1">
              <a:defRPr/>
            </a:pPr>
            <a:r>
              <a:rPr lang="en-US" sz="6400" dirty="0"/>
              <a:t>Enables timely and accurate payments</a:t>
            </a:r>
          </a:p>
          <a:p>
            <a:pPr lvl="1">
              <a:defRPr/>
            </a:pPr>
            <a:r>
              <a:rPr lang="en-US" sz="6400" dirty="0"/>
              <a:t>Decreases interest penalties</a:t>
            </a:r>
          </a:p>
          <a:p>
            <a:pPr>
              <a:defRPr/>
            </a:pPr>
            <a:r>
              <a:rPr lang="en-US" sz="6400" dirty="0"/>
              <a:t>Accuracy of Documents</a:t>
            </a:r>
          </a:p>
          <a:p>
            <a:pPr lvl="1">
              <a:defRPr/>
            </a:pPr>
            <a:r>
              <a:rPr lang="en-US" sz="6400" dirty="0"/>
              <a:t>Reduction of unmatched disbursements, duplicate payments, and payment delays</a:t>
            </a:r>
          </a:p>
          <a:p>
            <a:pPr>
              <a:defRPr/>
            </a:pPr>
            <a:r>
              <a:rPr lang="en-US" sz="6400" dirty="0"/>
              <a:t>Secure and Auditable Transactions</a:t>
            </a:r>
          </a:p>
          <a:p>
            <a:pPr lvl="1">
              <a:defRPr/>
            </a:pPr>
            <a:r>
              <a:rPr lang="en-US" sz="6400" dirty="0"/>
              <a:t>Public Key Infrastructure (PKI)</a:t>
            </a:r>
            <a:r>
              <a:rPr lang="en-US" sz="6400" b="1" dirty="0"/>
              <a:t> </a:t>
            </a:r>
            <a:r>
              <a:rPr lang="en-US" sz="6400" dirty="0"/>
              <a:t>utilized for user identification and digital signature</a:t>
            </a:r>
          </a:p>
          <a:p>
            <a:pPr>
              <a:defRPr/>
            </a:pPr>
            <a:r>
              <a:rPr lang="en-US" sz="6400" dirty="0"/>
              <a:t>Enables Captures</a:t>
            </a:r>
          </a:p>
          <a:p>
            <a:pPr marL="685800" lvl="1">
              <a:defRPr/>
            </a:pPr>
            <a:r>
              <a:rPr lang="en-US" sz="6400" dirty="0"/>
              <a:t>   Unique Identifier (UID) </a:t>
            </a:r>
          </a:p>
          <a:p>
            <a:pPr marL="685800" lvl="1">
              <a:defRPr/>
            </a:pPr>
            <a:r>
              <a:rPr lang="en-US" sz="6400" dirty="0"/>
              <a:t>   Radio Frequency Identifier Data (RFID) </a:t>
            </a:r>
          </a:p>
          <a:p>
            <a:pPr>
              <a:defRPr/>
            </a:pPr>
            <a:r>
              <a:rPr lang="en-US" sz="6400" dirty="0"/>
              <a:t>Tracks movement of</a:t>
            </a:r>
          </a:p>
          <a:p>
            <a:pPr marL="685800" lvl="1">
              <a:defRPr/>
            </a:pPr>
            <a:r>
              <a:rPr lang="en-US" sz="6400" dirty="0"/>
              <a:t>Government Furnished Property (GFP) </a:t>
            </a:r>
          </a:p>
          <a:p>
            <a:pPr marL="685800" lvl="1">
              <a:defRPr/>
            </a:pPr>
            <a:r>
              <a:rPr lang="en-US" sz="6400" dirty="0"/>
              <a:t>Government Furnished Equipment (GFE)</a:t>
            </a:r>
          </a:p>
          <a:p>
            <a:pPr marL="0" indent="0">
              <a:buNone/>
            </a:pPr>
            <a:endParaRPr lang="en-US" dirty="0"/>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81000" y="6477000"/>
            <a:ext cx="2209800" cy="381000"/>
          </a:xfrm>
        </p:spPr>
        <p:txBody>
          <a:bodyPr/>
          <a:lstStyle/>
          <a:p>
            <a:fld id="{1B964763-1F38-4289-B009-09D9BF16DF5D}"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5</a:t>
            </a:fld>
            <a:endParaRPr lang="en-US" dirty="0"/>
          </a:p>
        </p:txBody>
      </p:sp>
    </p:spTree>
    <p:extLst>
      <p:ext uri="{BB962C8B-B14F-4D97-AF65-F5344CB8AC3E}">
        <p14:creationId xmlns:p14="http://schemas.microsoft.com/office/powerpoint/2010/main" val="293005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Why WAWF for Electronic Invoicing?</a:t>
            </a:r>
          </a:p>
        </p:txBody>
      </p:sp>
      <p:sp>
        <p:nvSpPr>
          <p:cNvPr id="9" name="Content Placeholder 8">
            <a:extLst>
              <a:ext uri="{FF2B5EF4-FFF2-40B4-BE49-F238E27FC236}">
                <a16:creationId xmlns:a16="http://schemas.microsoft.com/office/drawing/2014/main" id="{03295102-1B64-47FC-8057-12173778149C}"/>
              </a:ext>
            </a:extLst>
          </p:cNvPr>
          <p:cNvSpPr>
            <a:spLocks noGrp="1"/>
          </p:cNvSpPr>
          <p:nvPr>
            <p:ph idx="1"/>
          </p:nvPr>
        </p:nvSpPr>
        <p:spPr>
          <a:xfrm>
            <a:off x="2743200" y="1416050"/>
            <a:ext cx="6096000" cy="4756150"/>
          </a:xfrm>
        </p:spPr>
        <p:txBody>
          <a:bodyPr>
            <a:noAutofit/>
          </a:bodyPr>
          <a:lstStyle/>
          <a:p>
            <a:pPr marL="0" indent="0">
              <a:buNone/>
            </a:pPr>
            <a:r>
              <a:rPr lang="en-US" sz="1800" b="1" dirty="0"/>
              <a:t>Contractors </a:t>
            </a:r>
            <a:r>
              <a:rPr lang="en-US" sz="1800" b="1" u="sng" dirty="0">
                <a:solidFill>
                  <a:srgbClr val="FF0000"/>
                </a:solidFill>
              </a:rPr>
              <a:t>must</a:t>
            </a:r>
            <a:r>
              <a:rPr lang="en-US" sz="1800" b="1" dirty="0"/>
              <a:t> submit invoices electronically.</a:t>
            </a:r>
          </a:p>
          <a:p>
            <a:endParaRPr lang="en-US" sz="1800" dirty="0"/>
          </a:p>
          <a:p>
            <a:r>
              <a:rPr lang="en-US" sz="1800" dirty="0"/>
              <a:t>It’s the Law</a:t>
            </a:r>
          </a:p>
          <a:p>
            <a:pPr lvl="1"/>
            <a:r>
              <a:rPr lang="en-US" sz="1800" dirty="0"/>
              <a:t>Mandated by Public Law:  Section 1008 of National Defense Authorization Act of FY 2001</a:t>
            </a:r>
          </a:p>
          <a:p>
            <a:pPr marL="0" indent="0">
              <a:buNone/>
            </a:pPr>
            <a:endParaRPr lang="en-US" sz="1800" dirty="0"/>
          </a:p>
          <a:p>
            <a:r>
              <a:rPr lang="en-US" sz="1800" dirty="0"/>
              <a:t>DFARS Clause 252.232-7003 (DFARS 232.7004)</a:t>
            </a:r>
          </a:p>
          <a:p>
            <a:pPr lvl="1"/>
            <a:r>
              <a:rPr lang="en-US" sz="1800" dirty="0"/>
              <a:t>Requires electronic invoicing</a:t>
            </a:r>
          </a:p>
          <a:p>
            <a:pPr lvl="1"/>
            <a:r>
              <a:rPr lang="en-US" sz="1800" dirty="0"/>
              <a:t>Requires electronic supporting documentation</a:t>
            </a:r>
          </a:p>
          <a:p>
            <a:pPr marL="457200" lvl="1" indent="0">
              <a:buNone/>
            </a:pPr>
            <a:endParaRPr lang="en-US" sz="1800" dirty="0"/>
          </a:p>
          <a:p>
            <a:pPr marL="457200" lvl="1" indent="0">
              <a:buNone/>
            </a:pPr>
            <a:r>
              <a:rPr lang="en-US" sz="1600" dirty="0">
                <a:hlinkClick r:id="rId2"/>
              </a:rPr>
              <a:t>https://www.acq.osd.mil/dpap/dars/dfars/html/r20121231/232_70.htm#232.7003</a:t>
            </a:r>
            <a:r>
              <a:rPr lang="en-US" sz="1600" dirty="0"/>
              <a:t> </a:t>
            </a:r>
          </a:p>
          <a:p>
            <a:pPr marL="457200" lvl="1" indent="0">
              <a:buNone/>
            </a:pPr>
            <a:endParaRPr lang="en-US" sz="1800" dirty="0"/>
          </a:p>
          <a:p>
            <a:pPr marL="457200" lvl="1" indent="0">
              <a:buNone/>
            </a:pPr>
            <a:endParaRPr lang="en-US" sz="1800" dirty="0"/>
          </a:p>
          <a:p>
            <a:pPr marL="457200" lvl="1" indent="0">
              <a:buNone/>
            </a:pPr>
            <a:endParaRPr lang="en-US" sz="1800" dirty="0"/>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00800"/>
            <a:ext cx="2286000" cy="533400"/>
          </a:xfrm>
        </p:spPr>
        <p:txBody>
          <a:bodyPr/>
          <a:lstStyle/>
          <a:p>
            <a:r>
              <a:rPr lang="en-US" dirty="0"/>
              <a:t>   </a:t>
            </a:r>
            <a:fld id="{C5E5839D-CF64-4023-A991-8A3F5739BC5C}"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6</a:t>
            </a:fld>
            <a:endParaRPr lang="en-US" dirty="0"/>
          </a:p>
        </p:txBody>
      </p:sp>
      <p:pic>
        <p:nvPicPr>
          <p:cNvPr id="2" name="Picture 2" descr="j0415786">
            <a:extLst>
              <a:ext uri="{FF2B5EF4-FFF2-40B4-BE49-F238E27FC236}">
                <a16:creationId xmlns:a16="http://schemas.microsoft.com/office/drawing/2014/main" id="{8B3894EE-45C6-271C-CDC2-529F951D0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416050"/>
            <a:ext cx="2525712"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9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WAWF User Roles at a Glance</a:t>
            </a:r>
          </a:p>
        </p:txBody>
      </p:sp>
      <p:sp>
        <p:nvSpPr>
          <p:cNvPr id="9" name="Content Placeholder 8">
            <a:extLst>
              <a:ext uri="{FF2B5EF4-FFF2-40B4-BE49-F238E27FC236}">
                <a16:creationId xmlns:a16="http://schemas.microsoft.com/office/drawing/2014/main" id="{03295102-1B64-47FC-8057-12173778149C}"/>
              </a:ext>
            </a:extLst>
          </p:cNvPr>
          <p:cNvSpPr>
            <a:spLocks noGrp="1"/>
          </p:cNvSpPr>
          <p:nvPr>
            <p:ph idx="1"/>
          </p:nvPr>
        </p:nvSpPr>
        <p:spPr>
          <a:xfrm>
            <a:off x="304800" y="1066800"/>
            <a:ext cx="8534400" cy="5257800"/>
          </a:xfrm>
        </p:spPr>
        <p:txBody>
          <a:bodyPr>
            <a:normAutofit fontScale="92500" lnSpcReduction="10000"/>
          </a:bodyPr>
          <a:lstStyle/>
          <a:p>
            <a:pPr>
              <a:defRPr/>
            </a:pPr>
            <a:r>
              <a:rPr lang="en-US" dirty="0"/>
              <a:t>Vendor </a:t>
            </a:r>
          </a:p>
          <a:p>
            <a:pPr lvl="1">
              <a:defRPr/>
            </a:pPr>
            <a:r>
              <a:rPr lang="en-US" dirty="0"/>
              <a:t>Contractor or Supplier</a:t>
            </a:r>
          </a:p>
          <a:p>
            <a:pPr>
              <a:defRPr/>
            </a:pPr>
            <a:r>
              <a:rPr lang="en-US" dirty="0"/>
              <a:t>Inspector &amp; Acceptor</a:t>
            </a:r>
          </a:p>
          <a:p>
            <a:pPr lvl="1">
              <a:defRPr/>
            </a:pPr>
            <a:r>
              <a:rPr lang="en-US" dirty="0"/>
              <a:t>Requiring Activity, Contracting Officer Representative (COR), Quality Assurance Reviewer (QAR)</a:t>
            </a:r>
          </a:p>
          <a:p>
            <a:pPr>
              <a:defRPr/>
            </a:pPr>
            <a:r>
              <a:rPr lang="en-US" dirty="0"/>
              <a:t>Local Processing Office (LPO) </a:t>
            </a:r>
          </a:p>
          <a:p>
            <a:pPr lvl="1">
              <a:defRPr/>
            </a:pPr>
            <a:r>
              <a:rPr lang="en-US" dirty="0"/>
              <a:t>Role used in situations where documents must be certified by a local office before forwarding to DFAS </a:t>
            </a:r>
          </a:p>
          <a:p>
            <a:pPr>
              <a:defRPr/>
            </a:pPr>
            <a:r>
              <a:rPr lang="en-US" dirty="0"/>
              <a:t>Pay Official </a:t>
            </a:r>
          </a:p>
          <a:p>
            <a:pPr lvl="1">
              <a:defRPr/>
            </a:pPr>
            <a:r>
              <a:rPr lang="en-US" dirty="0"/>
              <a:t>DFAS Paying Office</a:t>
            </a:r>
          </a:p>
          <a:p>
            <a:pPr>
              <a:defRPr/>
            </a:pPr>
            <a:r>
              <a:rPr lang="en-US" dirty="0"/>
              <a:t>Contracting Administration Manager </a:t>
            </a:r>
            <a:r>
              <a:rPr lang="en-US" sz="2200" dirty="0"/>
              <a:t>(CAM)</a:t>
            </a:r>
          </a:p>
          <a:p>
            <a:pPr lvl="1">
              <a:defRPr/>
            </a:pPr>
            <a:r>
              <a:rPr lang="en-US" dirty="0"/>
              <a:t>Role is used by an individual selected at </a:t>
            </a:r>
            <a:r>
              <a:rPr lang="en-US"/>
              <a:t>the organization charged </a:t>
            </a:r>
            <a:r>
              <a:rPr lang="en-US" dirty="0"/>
              <a:t>with the responsibility of adding and </a:t>
            </a:r>
            <a:r>
              <a:rPr lang="en-US"/>
              <a:t>removing the </a:t>
            </a:r>
            <a:r>
              <a:rPr lang="en-US" dirty="0"/>
              <a:t>users of his/her assigned organization (Gate Keeper)</a:t>
            </a:r>
          </a:p>
          <a:p>
            <a:pPr>
              <a:defRPr/>
            </a:pPr>
            <a:r>
              <a:rPr lang="en-US" dirty="0"/>
              <a:t>View Only </a:t>
            </a:r>
          </a:p>
          <a:p>
            <a:pPr lvl="1">
              <a:defRPr/>
            </a:pPr>
            <a:r>
              <a:rPr lang="en-US" dirty="0"/>
              <a:t>Role used by supervisors and administrators</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304800" y="6400800"/>
            <a:ext cx="2286000" cy="533400"/>
          </a:xfrm>
        </p:spPr>
        <p:txBody>
          <a:bodyPr/>
          <a:lstStyle/>
          <a:p>
            <a:r>
              <a:rPr lang="en-US" dirty="0"/>
              <a:t>   </a:t>
            </a:r>
            <a:fld id="{3F0107C5-AA71-4C0E-AF46-707932AE824E}"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7</a:t>
            </a:fld>
            <a:endParaRPr lang="en-US" dirty="0"/>
          </a:p>
        </p:txBody>
      </p:sp>
    </p:spTree>
    <p:extLst>
      <p:ext uri="{BB962C8B-B14F-4D97-AF65-F5344CB8AC3E}">
        <p14:creationId xmlns:p14="http://schemas.microsoft.com/office/powerpoint/2010/main" val="84854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a:xfrm>
            <a:off x="152400" y="152400"/>
            <a:ext cx="8991600" cy="381000"/>
          </a:xfrm>
        </p:spPr>
        <p:txBody>
          <a:bodyPr>
            <a:noAutofit/>
          </a:bodyPr>
          <a:lstStyle/>
          <a:p>
            <a:r>
              <a:rPr lang="en-US" sz="2200" dirty="0"/>
              <a:t>Electronic Access and Processing for Documents</a:t>
            </a:r>
          </a:p>
        </p:txBody>
      </p:sp>
      <p:sp>
        <p:nvSpPr>
          <p:cNvPr id="9" name="Content Placeholder 8">
            <a:extLst>
              <a:ext uri="{FF2B5EF4-FFF2-40B4-BE49-F238E27FC236}">
                <a16:creationId xmlns:a16="http://schemas.microsoft.com/office/drawing/2014/main" id="{03295102-1B64-47FC-8057-12173778149C}"/>
              </a:ext>
            </a:extLst>
          </p:cNvPr>
          <p:cNvSpPr>
            <a:spLocks noGrp="1"/>
          </p:cNvSpPr>
          <p:nvPr>
            <p:ph idx="1"/>
          </p:nvPr>
        </p:nvSpPr>
        <p:spPr>
          <a:xfrm>
            <a:off x="152400" y="1188877"/>
            <a:ext cx="8534400" cy="5105400"/>
          </a:xfrm>
        </p:spPr>
        <p:txBody>
          <a:bodyPr>
            <a:normAutofit/>
          </a:bodyPr>
          <a:lstStyle/>
          <a:p>
            <a:r>
              <a:rPr lang="en-US" sz="2200" dirty="0"/>
              <a:t>Users can be:</a:t>
            </a:r>
          </a:p>
          <a:p>
            <a:pPr lvl="1"/>
            <a:r>
              <a:rPr lang="en-US" sz="1800" dirty="0"/>
              <a:t>Vendors</a:t>
            </a:r>
          </a:p>
          <a:p>
            <a:pPr lvl="1"/>
            <a:r>
              <a:rPr lang="en-US" sz="1800" dirty="0"/>
              <a:t>Government Officials</a:t>
            </a:r>
          </a:p>
          <a:p>
            <a:endParaRPr lang="en-US" dirty="0"/>
          </a:p>
          <a:p>
            <a:r>
              <a:rPr lang="en-US" sz="2200" dirty="0"/>
              <a:t>Documents include:</a:t>
            </a:r>
          </a:p>
          <a:p>
            <a:pPr lvl="1"/>
            <a:r>
              <a:rPr lang="en-US" sz="1800" dirty="0"/>
              <a:t>Contracts</a:t>
            </a:r>
          </a:p>
          <a:p>
            <a:pPr lvl="1"/>
            <a:r>
              <a:rPr lang="en-US" sz="1800" dirty="0"/>
              <a:t>Invoices</a:t>
            </a:r>
          </a:p>
          <a:p>
            <a:pPr lvl="1"/>
            <a:r>
              <a:rPr lang="en-US" sz="1800" dirty="0"/>
              <a:t>Receiving Reports (RR)</a:t>
            </a:r>
          </a:p>
          <a:p>
            <a:pPr lvl="1"/>
            <a:endParaRPr lang="en-US" dirty="0"/>
          </a:p>
          <a:p>
            <a:r>
              <a:rPr lang="en-US" sz="2200" dirty="0"/>
              <a:t>Documents are used to generate payments for goods and services</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152400" y="6477000"/>
            <a:ext cx="2438400" cy="381000"/>
          </a:xfrm>
        </p:spPr>
        <p:txBody>
          <a:bodyPr/>
          <a:lstStyle/>
          <a:p>
            <a:r>
              <a:rPr lang="en-US" dirty="0"/>
              <a:t>        </a:t>
            </a:r>
            <a:fld id="{47F6A5F4-55EE-406B-A0C3-96A46BE29107}"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8</a:t>
            </a:fld>
            <a:endParaRPr lang="en-US" dirty="0"/>
          </a:p>
        </p:txBody>
      </p:sp>
      <p:pic>
        <p:nvPicPr>
          <p:cNvPr id="2" name="Picture 4">
            <a:extLst>
              <a:ext uri="{FF2B5EF4-FFF2-40B4-BE49-F238E27FC236}">
                <a16:creationId xmlns:a16="http://schemas.microsoft.com/office/drawing/2014/main" id="{7C5D1684-57F6-8EED-8C9D-87142EF01AF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81016" y="1371600"/>
            <a:ext cx="3924300" cy="2614613"/>
          </a:xfrm>
          <a:prstGeom prst="rect">
            <a:avLst/>
          </a:prstGeom>
        </p:spPr>
      </p:pic>
    </p:spTree>
    <p:extLst>
      <p:ext uri="{BB962C8B-B14F-4D97-AF65-F5344CB8AC3E}">
        <p14:creationId xmlns:p14="http://schemas.microsoft.com/office/powerpoint/2010/main" val="380793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46A59E-9AEA-7BA7-B707-F6B4F0674DA7}"/>
              </a:ext>
            </a:extLst>
          </p:cNvPr>
          <p:cNvSpPr>
            <a:spLocks noGrp="1"/>
          </p:cNvSpPr>
          <p:nvPr>
            <p:ph type="title"/>
          </p:nvPr>
        </p:nvSpPr>
        <p:spPr/>
        <p:txBody>
          <a:bodyPr>
            <a:noAutofit/>
          </a:bodyPr>
          <a:lstStyle/>
          <a:p>
            <a:r>
              <a:rPr lang="en-US" sz="2200" dirty="0"/>
              <a:t>DFAS Electronic Commerce Tools Overview</a:t>
            </a:r>
          </a:p>
        </p:txBody>
      </p:sp>
      <p:sp>
        <p:nvSpPr>
          <p:cNvPr id="5" name="Date Placeholder 4">
            <a:extLst>
              <a:ext uri="{FF2B5EF4-FFF2-40B4-BE49-F238E27FC236}">
                <a16:creationId xmlns:a16="http://schemas.microsoft.com/office/drawing/2014/main" id="{5CFF5B7C-5C9B-4530-E781-49397666EBA4}"/>
              </a:ext>
            </a:extLst>
          </p:cNvPr>
          <p:cNvSpPr>
            <a:spLocks noGrp="1"/>
          </p:cNvSpPr>
          <p:nvPr>
            <p:ph type="dt" sz="half" idx="10"/>
          </p:nvPr>
        </p:nvSpPr>
        <p:spPr>
          <a:xfrm>
            <a:off x="212725" y="6400800"/>
            <a:ext cx="1309688" cy="533400"/>
          </a:xfrm>
        </p:spPr>
        <p:txBody>
          <a:bodyPr/>
          <a:lstStyle/>
          <a:p>
            <a:r>
              <a:rPr lang="en-US" dirty="0"/>
              <a:t>      </a:t>
            </a:r>
            <a:fld id="{867A4B9A-DD58-4C6D-B8D7-62A2529874BC}" type="datetime1">
              <a:rPr lang="en-US" smtClean="0"/>
              <a:t>9/17/2024</a:t>
            </a:fld>
            <a:endParaRPr lang="en-US" dirty="0"/>
          </a:p>
        </p:txBody>
      </p:sp>
      <p:sp>
        <p:nvSpPr>
          <p:cNvPr id="6" name="Footer Placeholder 5">
            <a:extLst>
              <a:ext uri="{FF2B5EF4-FFF2-40B4-BE49-F238E27FC236}">
                <a16:creationId xmlns:a16="http://schemas.microsoft.com/office/drawing/2014/main" id="{8C764DF0-10EA-BB9B-CC1E-30309201375A}"/>
              </a:ext>
            </a:extLst>
          </p:cNvPr>
          <p:cNvSpPr>
            <a:spLocks noGrp="1"/>
          </p:cNvSpPr>
          <p:nvPr>
            <p:ph type="ftr" sz="quarter" idx="11"/>
          </p:nvPr>
        </p:nvSpPr>
        <p:spPr/>
        <p:txBody>
          <a:bodyPr/>
          <a:lstStyle/>
          <a:p>
            <a:r>
              <a:rPr lang="en-US" dirty="0"/>
              <a:t>Integrity - Service - Innovation</a:t>
            </a:r>
          </a:p>
        </p:txBody>
      </p:sp>
      <p:sp>
        <p:nvSpPr>
          <p:cNvPr id="7" name="Slide Number Placeholder 6">
            <a:extLst>
              <a:ext uri="{FF2B5EF4-FFF2-40B4-BE49-F238E27FC236}">
                <a16:creationId xmlns:a16="http://schemas.microsoft.com/office/drawing/2014/main" id="{46AF0901-A648-1BFA-18EA-5F32D0050DE4}"/>
              </a:ext>
            </a:extLst>
          </p:cNvPr>
          <p:cNvSpPr>
            <a:spLocks noGrp="1"/>
          </p:cNvSpPr>
          <p:nvPr>
            <p:ph type="sldNum" sz="quarter" idx="12"/>
          </p:nvPr>
        </p:nvSpPr>
        <p:spPr/>
        <p:txBody>
          <a:bodyPr/>
          <a:lstStyle/>
          <a:p>
            <a:fld id="{ADB0A4B7-05AF-4F5F-8812-770AA6AFFD2E}" type="slidenum">
              <a:rPr lang="en-US" smtClean="0"/>
              <a:pPr/>
              <a:t>9</a:t>
            </a:fld>
            <a:endParaRPr lang="en-US" dirty="0"/>
          </a:p>
        </p:txBody>
      </p:sp>
      <p:sp>
        <p:nvSpPr>
          <p:cNvPr id="2" name="Line 2">
            <a:extLst>
              <a:ext uri="{FF2B5EF4-FFF2-40B4-BE49-F238E27FC236}">
                <a16:creationId xmlns:a16="http://schemas.microsoft.com/office/drawing/2014/main" id="{8A2F5F4F-2EBE-D298-5319-2CA215BCAAA5}"/>
              </a:ext>
            </a:extLst>
          </p:cNvPr>
          <p:cNvSpPr>
            <a:spLocks noChangeShapeType="1"/>
          </p:cNvSpPr>
          <p:nvPr/>
        </p:nvSpPr>
        <p:spPr bwMode="auto">
          <a:xfrm>
            <a:off x="2732086" y="3563938"/>
            <a:ext cx="1" cy="1249363"/>
          </a:xfrm>
          <a:prstGeom prst="line">
            <a:avLst/>
          </a:prstGeom>
          <a:noFill/>
          <a:ln w="5715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grpSp>
        <p:nvGrpSpPr>
          <p:cNvPr id="3" name="Group 4">
            <a:extLst>
              <a:ext uri="{FF2B5EF4-FFF2-40B4-BE49-F238E27FC236}">
                <a16:creationId xmlns:a16="http://schemas.microsoft.com/office/drawing/2014/main" id="{CE417FA9-380C-33C5-62DA-8668B6CC0EDE}"/>
              </a:ext>
            </a:extLst>
          </p:cNvPr>
          <p:cNvGrpSpPr>
            <a:grpSpLocks/>
          </p:cNvGrpSpPr>
          <p:nvPr/>
        </p:nvGrpSpPr>
        <p:grpSpPr bwMode="auto">
          <a:xfrm>
            <a:off x="284163" y="2674938"/>
            <a:ext cx="3581400" cy="1328737"/>
            <a:chOff x="100" y="1714"/>
            <a:chExt cx="2256" cy="837"/>
          </a:xfrm>
        </p:grpSpPr>
        <p:sp>
          <p:nvSpPr>
            <p:cNvPr id="4" name="Oval 5">
              <a:extLst>
                <a:ext uri="{FF2B5EF4-FFF2-40B4-BE49-F238E27FC236}">
                  <a16:creationId xmlns:a16="http://schemas.microsoft.com/office/drawing/2014/main" id="{85F7C5C6-DFAC-7DD4-626D-1E6691592670}"/>
                </a:ext>
              </a:extLst>
            </p:cNvPr>
            <p:cNvSpPr>
              <a:spLocks noChangeArrowheads="1"/>
            </p:cNvSpPr>
            <p:nvPr/>
          </p:nvSpPr>
          <p:spPr bwMode="auto">
            <a:xfrm>
              <a:off x="100" y="1789"/>
              <a:ext cx="171" cy="163"/>
            </a:xfrm>
            <a:prstGeom prst="ellipse">
              <a:avLst/>
            </a:prstGeom>
            <a:solidFill>
              <a:srgbClr val="99CCFF"/>
            </a:solidFill>
            <a:ln w="9525">
              <a:solidFill>
                <a:srgbClr val="000080"/>
              </a:solidFill>
              <a:miter lim="800000"/>
              <a:headEnd/>
              <a:tailEnd/>
            </a:ln>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000066"/>
                  </a:solidFill>
                  <a:latin typeface="Eras Medium ITC" panose="020B0602030504020804" pitchFamily="34" charset="0"/>
                </a:rPr>
                <a:t>2</a:t>
              </a:r>
              <a:endParaRPr lang="en-US" altLang="en-US" dirty="0">
                <a:solidFill>
                  <a:schemeClr val="tx1"/>
                </a:solidFill>
                <a:latin typeface="Eras Medium ITC" panose="020B0602030504020804" pitchFamily="34" charset="0"/>
              </a:endParaRPr>
            </a:p>
          </p:txBody>
        </p:sp>
        <p:sp>
          <p:nvSpPr>
            <p:cNvPr id="10" name="Text Box 6">
              <a:extLst>
                <a:ext uri="{FF2B5EF4-FFF2-40B4-BE49-F238E27FC236}">
                  <a16:creationId xmlns:a16="http://schemas.microsoft.com/office/drawing/2014/main" id="{8698A84F-690A-FD5B-64EE-750EE5844F67}"/>
                </a:ext>
              </a:extLst>
            </p:cNvPr>
            <p:cNvSpPr txBox="1">
              <a:spLocks noChangeArrowheads="1"/>
            </p:cNvSpPr>
            <p:nvPr/>
          </p:nvSpPr>
          <p:spPr bwMode="auto">
            <a:xfrm>
              <a:off x="1192" y="1822"/>
              <a:ext cx="11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Contracts/mods, vouchers are </a:t>
              </a:r>
            </a:p>
            <a:p>
              <a:pPr eaLnBrk="1" hangingPunct="1">
                <a:spcBef>
                  <a:spcPct val="0"/>
                </a:spcBef>
                <a:buFontTx/>
                <a:buNone/>
              </a:pPr>
              <a:r>
                <a:rPr lang="en-US" altLang="en-US" sz="1200" dirty="0">
                  <a:solidFill>
                    <a:srgbClr val="000099"/>
                  </a:solidFill>
                </a:rPr>
                <a:t>posted to </a:t>
              </a:r>
              <a:r>
                <a:rPr lang="en-US" altLang="en-US" sz="1200" b="1" dirty="0">
                  <a:solidFill>
                    <a:srgbClr val="000099"/>
                  </a:solidFill>
                </a:rPr>
                <a:t>EDA</a:t>
              </a:r>
              <a:endParaRPr lang="en-US" altLang="en-US" sz="1200" dirty="0">
                <a:solidFill>
                  <a:srgbClr val="000099"/>
                </a:solidFill>
              </a:endParaRPr>
            </a:p>
          </p:txBody>
        </p:sp>
        <p:grpSp>
          <p:nvGrpSpPr>
            <p:cNvPr id="11" name="Group 7">
              <a:extLst>
                <a:ext uri="{FF2B5EF4-FFF2-40B4-BE49-F238E27FC236}">
                  <a16:creationId xmlns:a16="http://schemas.microsoft.com/office/drawing/2014/main" id="{AEBF2437-AE8A-069C-E1E4-921A0E837A2C}"/>
                </a:ext>
              </a:extLst>
            </p:cNvPr>
            <p:cNvGrpSpPr>
              <a:grpSpLocks/>
            </p:cNvGrpSpPr>
            <p:nvPr/>
          </p:nvGrpSpPr>
          <p:grpSpPr bwMode="auto">
            <a:xfrm>
              <a:off x="347" y="1714"/>
              <a:ext cx="825" cy="837"/>
              <a:chOff x="1343" y="1515"/>
              <a:chExt cx="825" cy="837"/>
            </a:xfrm>
          </p:grpSpPr>
          <p:graphicFrame>
            <p:nvGraphicFramePr>
              <p:cNvPr id="12" name="Object 8">
                <a:extLst>
                  <a:ext uri="{FF2B5EF4-FFF2-40B4-BE49-F238E27FC236}">
                    <a16:creationId xmlns:a16="http://schemas.microsoft.com/office/drawing/2014/main" id="{6A581C37-0CB7-C0C4-16D2-7692789294D3}"/>
                  </a:ext>
                </a:extLst>
              </p:cNvPr>
              <p:cNvGraphicFramePr>
                <a:graphicFrameLocks noChangeAspect="1"/>
              </p:cNvGraphicFramePr>
              <p:nvPr/>
            </p:nvGraphicFramePr>
            <p:xfrm>
              <a:off x="1343" y="1515"/>
              <a:ext cx="825" cy="837"/>
            </p:xfrm>
            <a:graphic>
              <a:graphicData uri="http://schemas.openxmlformats.org/presentationml/2006/ole">
                <mc:AlternateContent xmlns:mc="http://schemas.openxmlformats.org/markup-compatibility/2006">
                  <mc:Choice xmlns:v="urn:schemas-microsoft-com:vml" Requires="v">
                    <p:oleObj name="Clip" r:id="rId2" imgW="4755794" imgH="4828032" progId="">
                      <p:embed/>
                    </p:oleObj>
                  </mc:Choice>
                  <mc:Fallback>
                    <p:oleObj name="Clip" r:id="rId2" imgW="4755794" imgH="4828032" progId="">
                      <p:embed/>
                      <p:pic>
                        <p:nvPicPr>
                          <p:cNvPr id="12" name="Object 8">
                            <a:extLst>
                              <a:ext uri="{FF2B5EF4-FFF2-40B4-BE49-F238E27FC236}">
                                <a16:creationId xmlns:a16="http://schemas.microsoft.com/office/drawing/2014/main" id="{6A581C37-0CB7-C0C4-16D2-769278929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 y="1515"/>
                            <a:ext cx="82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9">
                <a:extLst>
                  <a:ext uri="{FF2B5EF4-FFF2-40B4-BE49-F238E27FC236}">
                    <a16:creationId xmlns:a16="http://schemas.microsoft.com/office/drawing/2014/main" id="{389A7300-BB34-8B41-58AF-EA3379E51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 y="1593"/>
                <a:ext cx="631" cy="4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14" name="Text Box 11">
            <a:extLst>
              <a:ext uri="{FF2B5EF4-FFF2-40B4-BE49-F238E27FC236}">
                <a16:creationId xmlns:a16="http://schemas.microsoft.com/office/drawing/2014/main" id="{D9EFDE23-1A92-1501-DC86-4579709000C7}"/>
              </a:ext>
            </a:extLst>
          </p:cNvPr>
          <p:cNvSpPr txBox="1">
            <a:spLocks noChangeArrowheads="1"/>
          </p:cNvSpPr>
          <p:nvPr/>
        </p:nvSpPr>
        <p:spPr bwMode="auto">
          <a:xfrm>
            <a:off x="6065838" y="2503488"/>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receives payment via electronic funds transfer (EFT) and uses </a:t>
            </a:r>
            <a:r>
              <a:rPr lang="en-US" altLang="en-US" sz="1200" b="1" dirty="0">
                <a:solidFill>
                  <a:srgbClr val="000099"/>
                </a:solidFill>
              </a:rPr>
              <a:t>myInvoice </a:t>
            </a:r>
            <a:r>
              <a:rPr lang="en-US" altLang="en-US" sz="1200" dirty="0">
                <a:solidFill>
                  <a:srgbClr val="000099"/>
                </a:solidFill>
              </a:rPr>
              <a:t>to track their payment and status of invoice</a:t>
            </a:r>
          </a:p>
        </p:txBody>
      </p:sp>
      <p:sp>
        <p:nvSpPr>
          <p:cNvPr id="15" name="Oval 12">
            <a:extLst>
              <a:ext uri="{FF2B5EF4-FFF2-40B4-BE49-F238E27FC236}">
                <a16:creationId xmlns:a16="http://schemas.microsoft.com/office/drawing/2014/main" id="{2B03F49B-2AA2-0FFA-DA11-E2966A8856D5}"/>
              </a:ext>
            </a:extLst>
          </p:cNvPr>
          <p:cNvSpPr>
            <a:spLocks noChangeArrowheads="1"/>
          </p:cNvSpPr>
          <p:nvPr/>
        </p:nvSpPr>
        <p:spPr bwMode="auto">
          <a:xfrm>
            <a:off x="6126163" y="1600200"/>
            <a:ext cx="271462" cy="258763"/>
          </a:xfrm>
          <a:prstGeom prst="ellipse">
            <a:avLst/>
          </a:prstGeom>
          <a:solidFill>
            <a:srgbClr val="99CCFF"/>
          </a:solidFill>
          <a:ln w="9525">
            <a:solidFill>
              <a:srgbClr val="000080"/>
            </a:solidFill>
            <a:miter lim="800000"/>
            <a:headEnd/>
            <a:tailEnd/>
          </a:ln>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000066"/>
                </a:solidFill>
                <a:latin typeface="Eras Medium ITC" panose="020B0602030504020804" pitchFamily="34" charset="0"/>
              </a:rPr>
              <a:t>5</a:t>
            </a:r>
            <a:endParaRPr lang="en-US" altLang="en-US" dirty="0">
              <a:solidFill>
                <a:schemeClr val="tx1"/>
              </a:solidFill>
              <a:latin typeface="Eras Medium ITC" panose="020B0602030504020804" pitchFamily="34" charset="0"/>
            </a:endParaRPr>
          </a:p>
        </p:txBody>
      </p:sp>
      <p:grpSp>
        <p:nvGrpSpPr>
          <p:cNvPr id="16" name="Group 13">
            <a:extLst>
              <a:ext uri="{FF2B5EF4-FFF2-40B4-BE49-F238E27FC236}">
                <a16:creationId xmlns:a16="http://schemas.microsoft.com/office/drawing/2014/main" id="{F773E9FB-E3E2-2EDD-EE59-1070AFCEC90B}"/>
              </a:ext>
            </a:extLst>
          </p:cNvPr>
          <p:cNvGrpSpPr>
            <a:grpSpLocks/>
          </p:cNvGrpSpPr>
          <p:nvPr/>
        </p:nvGrpSpPr>
        <p:grpSpPr bwMode="auto">
          <a:xfrm>
            <a:off x="6599238" y="4003675"/>
            <a:ext cx="1323963" cy="1249363"/>
            <a:chOff x="4007" y="2452"/>
            <a:chExt cx="825" cy="837"/>
          </a:xfrm>
        </p:grpSpPr>
        <p:graphicFrame>
          <p:nvGraphicFramePr>
            <p:cNvPr id="17" name="Object 14">
              <a:extLst>
                <a:ext uri="{FF2B5EF4-FFF2-40B4-BE49-F238E27FC236}">
                  <a16:creationId xmlns:a16="http://schemas.microsoft.com/office/drawing/2014/main" id="{BA469EA1-E25F-866B-08BF-06A9B3494781}"/>
                </a:ext>
              </a:extLst>
            </p:cNvPr>
            <p:cNvGraphicFramePr>
              <a:graphicFrameLocks noChangeAspect="1"/>
            </p:cNvGraphicFramePr>
            <p:nvPr/>
          </p:nvGraphicFramePr>
          <p:xfrm>
            <a:off x="4007" y="2452"/>
            <a:ext cx="825" cy="837"/>
          </p:xfrm>
          <a:graphic>
            <a:graphicData uri="http://schemas.openxmlformats.org/presentationml/2006/ole">
              <mc:AlternateContent xmlns:mc="http://schemas.openxmlformats.org/markup-compatibility/2006">
                <mc:Choice xmlns:v="urn:schemas-microsoft-com:vml" Requires="v">
                  <p:oleObj name="Clip" r:id="rId5" imgW="4755794" imgH="4828032" progId="">
                    <p:embed/>
                  </p:oleObj>
                </mc:Choice>
                <mc:Fallback>
                  <p:oleObj name="Clip" r:id="rId5" imgW="4755794" imgH="4828032" progId="">
                    <p:embed/>
                    <p:pic>
                      <p:nvPicPr>
                        <p:cNvPr id="17" name="Object 14">
                          <a:extLst>
                            <a:ext uri="{FF2B5EF4-FFF2-40B4-BE49-F238E27FC236}">
                              <a16:creationId xmlns:a16="http://schemas.microsoft.com/office/drawing/2014/main" id="{BA469EA1-E25F-866B-08BF-06A9B3494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 y="2452"/>
                          <a:ext cx="82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15" descr="myInvoice homepage">
              <a:extLst>
                <a:ext uri="{FF2B5EF4-FFF2-40B4-BE49-F238E27FC236}">
                  <a16:creationId xmlns:a16="http://schemas.microsoft.com/office/drawing/2014/main" id="{689C7DDE-2CB6-3611-AA2B-63F0C588BF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 y="2506"/>
              <a:ext cx="675"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16">
            <a:extLst>
              <a:ext uri="{FF2B5EF4-FFF2-40B4-BE49-F238E27FC236}">
                <a16:creationId xmlns:a16="http://schemas.microsoft.com/office/drawing/2014/main" id="{42FC8703-EE21-3550-D9B0-52AF50742BFE}"/>
              </a:ext>
            </a:extLst>
          </p:cNvPr>
          <p:cNvSpPr txBox="1">
            <a:spLocks noChangeArrowheads="1"/>
          </p:cNvSpPr>
          <p:nvPr/>
        </p:nvSpPr>
        <p:spPr bwMode="auto">
          <a:xfrm>
            <a:off x="1965325" y="5568950"/>
            <a:ext cx="2993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Government performs acceptance of</a:t>
            </a:r>
          </a:p>
          <a:p>
            <a:pPr eaLnBrk="1" hangingPunct="1">
              <a:spcBef>
                <a:spcPct val="0"/>
              </a:spcBef>
              <a:buFontTx/>
              <a:buNone/>
            </a:pPr>
            <a:r>
              <a:rPr lang="en-US" altLang="en-US" sz="1200" dirty="0">
                <a:solidFill>
                  <a:srgbClr val="000099"/>
                </a:solidFill>
              </a:rPr>
              <a:t>goods and services in </a:t>
            </a:r>
            <a:r>
              <a:rPr lang="en-US" altLang="en-US" sz="1200" b="1" dirty="0">
                <a:solidFill>
                  <a:srgbClr val="000099"/>
                </a:solidFill>
              </a:rPr>
              <a:t>WAWF</a:t>
            </a:r>
            <a:r>
              <a:rPr lang="en-US" altLang="en-US" sz="1200" dirty="0">
                <a:solidFill>
                  <a:srgbClr val="000099"/>
                </a:solidFill>
              </a:rPr>
              <a:t> transmitted</a:t>
            </a:r>
          </a:p>
          <a:p>
            <a:pPr eaLnBrk="1" hangingPunct="1">
              <a:spcBef>
                <a:spcPct val="0"/>
              </a:spcBef>
              <a:buFontTx/>
              <a:buNone/>
            </a:pPr>
            <a:r>
              <a:rPr lang="en-US" altLang="en-US" sz="1200" dirty="0">
                <a:solidFill>
                  <a:srgbClr val="000099"/>
                </a:solidFill>
              </a:rPr>
              <a:t>to entitlement/accounting systems</a:t>
            </a:r>
          </a:p>
        </p:txBody>
      </p:sp>
      <p:sp>
        <p:nvSpPr>
          <p:cNvPr id="20" name="Line 19">
            <a:extLst>
              <a:ext uri="{FF2B5EF4-FFF2-40B4-BE49-F238E27FC236}">
                <a16:creationId xmlns:a16="http://schemas.microsoft.com/office/drawing/2014/main" id="{D052F00F-20B1-F325-8BF5-31B9E278B8B3}"/>
              </a:ext>
            </a:extLst>
          </p:cNvPr>
          <p:cNvSpPr>
            <a:spLocks noChangeShapeType="1"/>
          </p:cNvSpPr>
          <p:nvPr/>
        </p:nvSpPr>
        <p:spPr bwMode="auto">
          <a:xfrm>
            <a:off x="2732088" y="2065338"/>
            <a:ext cx="0" cy="742950"/>
          </a:xfrm>
          <a:prstGeom prst="line">
            <a:avLst/>
          </a:prstGeom>
          <a:noFill/>
          <a:ln w="5715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grpSp>
        <p:nvGrpSpPr>
          <p:cNvPr id="21" name="Group 21">
            <a:extLst>
              <a:ext uri="{FF2B5EF4-FFF2-40B4-BE49-F238E27FC236}">
                <a16:creationId xmlns:a16="http://schemas.microsoft.com/office/drawing/2014/main" id="{0961059A-8F9E-774A-B906-B46F5E98914D}"/>
              </a:ext>
            </a:extLst>
          </p:cNvPr>
          <p:cNvGrpSpPr>
            <a:grpSpLocks/>
          </p:cNvGrpSpPr>
          <p:nvPr/>
        </p:nvGrpSpPr>
        <p:grpSpPr bwMode="auto">
          <a:xfrm>
            <a:off x="171449" y="850900"/>
            <a:ext cx="5162549" cy="1286077"/>
            <a:chOff x="108" y="758"/>
            <a:chExt cx="2829" cy="614"/>
          </a:xfrm>
        </p:grpSpPr>
        <p:sp>
          <p:nvSpPr>
            <p:cNvPr id="22" name="Oval 22">
              <a:extLst>
                <a:ext uri="{FF2B5EF4-FFF2-40B4-BE49-F238E27FC236}">
                  <a16:creationId xmlns:a16="http://schemas.microsoft.com/office/drawing/2014/main" id="{31DB6758-30CD-5D72-3AFF-CD7245A1553B}"/>
                </a:ext>
              </a:extLst>
            </p:cNvPr>
            <p:cNvSpPr>
              <a:spLocks noChangeArrowheads="1"/>
            </p:cNvSpPr>
            <p:nvPr/>
          </p:nvSpPr>
          <p:spPr bwMode="auto">
            <a:xfrm>
              <a:off x="108" y="912"/>
              <a:ext cx="171" cy="163"/>
            </a:xfrm>
            <a:prstGeom prst="ellipse">
              <a:avLst/>
            </a:prstGeom>
            <a:solidFill>
              <a:srgbClr val="99CCFF"/>
            </a:solidFill>
            <a:ln w="9525">
              <a:solidFill>
                <a:srgbClr val="000080"/>
              </a:solidFill>
              <a:miter lim="800000"/>
              <a:headEnd/>
              <a:tailEnd/>
            </a:ln>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000066"/>
                  </a:solidFill>
                  <a:latin typeface="Eras Medium ITC" panose="020B0602030504020804" pitchFamily="34" charset="0"/>
                </a:rPr>
                <a:t>1</a:t>
              </a:r>
              <a:endParaRPr lang="en-US" altLang="en-US" dirty="0">
                <a:solidFill>
                  <a:schemeClr val="tx1"/>
                </a:solidFill>
                <a:latin typeface="Eras Medium ITC" panose="020B0602030504020804" pitchFamily="34" charset="0"/>
              </a:endParaRPr>
            </a:p>
          </p:txBody>
        </p:sp>
        <p:sp>
          <p:nvSpPr>
            <p:cNvPr id="23" name="Text Box 23">
              <a:extLst>
                <a:ext uri="{FF2B5EF4-FFF2-40B4-BE49-F238E27FC236}">
                  <a16:creationId xmlns:a16="http://schemas.microsoft.com/office/drawing/2014/main" id="{7F2745CD-2E21-A75E-34B7-E2EFC6275276}"/>
                </a:ext>
              </a:extLst>
            </p:cNvPr>
            <p:cNvSpPr txBox="1">
              <a:spLocks noChangeArrowheads="1"/>
            </p:cNvSpPr>
            <p:nvPr/>
          </p:nvSpPr>
          <p:spPr bwMode="auto">
            <a:xfrm>
              <a:off x="1345" y="852"/>
              <a:ext cx="159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registers in </a:t>
              </a:r>
              <a:r>
                <a:rPr lang="en-US" altLang="en-US" sz="1200" b="1" dirty="0">
                  <a:solidFill>
                    <a:srgbClr val="000099"/>
                  </a:solidFill>
                </a:rPr>
                <a:t>SAM</a:t>
              </a:r>
              <a:r>
                <a:rPr lang="en-US" altLang="en-US" sz="1200" dirty="0">
                  <a:solidFill>
                    <a:srgbClr val="000099"/>
                  </a:solidFill>
                </a:rPr>
                <a:t>, </a:t>
              </a:r>
            </a:p>
            <a:p>
              <a:pPr eaLnBrk="1" hangingPunct="1">
                <a:spcBef>
                  <a:spcPct val="0"/>
                </a:spcBef>
                <a:buFontTx/>
                <a:buNone/>
              </a:pPr>
              <a:r>
                <a:rPr lang="en-US" altLang="en-US" sz="1200" dirty="0">
                  <a:solidFill>
                    <a:srgbClr val="000099"/>
                  </a:solidFill>
                </a:rPr>
                <a:t>remittance data transmitted to</a:t>
              </a:r>
            </a:p>
            <a:p>
              <a:pPr eaLnBrk="1" hangingPunct="1">
                <a:spcBef>
                  <a:spcPct val="0"/>
                </a:spcBef>
                <a:buFontTx/>
                <a:buNone/>
              </a:pPr>
              <a:r>
                <a:rPr lang="en-US" altLang="en-US" sz="1200" dirty="0">
                  <a:solidFill>
                    <a:srgbClr val="000099"/>
                  </a:solidFill>
                </a:rPr>
                <a:t>EC systems / Corporate Electronic Fund Transfer (CEFT)</a:t>
              </a:r>
            </a:p>
          </p:txBody>
        </p:sp>
        <p:pic>
          <p:nvPicPr>
            <p:cNvPr id="24" name="Picture 24" descr="j0400321">
              <a:extLst>
                <a:ext uri="{FF2B5EF4-FFF2-40B4-BE49-F238E27FC236}">
                  <a16:creationId xmlns:a16="http://schemas.microsoft.com/office/drawing/2014/main" id="{9A6F9CAD-87F9-E866-C665-F14AC71868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 y="758"/>
              <a:ext cx="922"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Oval 26">
            <a:extLst>
              <a:ext uri="{FF2B5EF4-FFF2-40B4-BE49-F238E27FC236}">
                <a16:creationId xmlns:a16="http://schemas.microsoft.com/office/drawing/2014/main" id="{AB3433D6-2462-FD69-6322-DAE01D5C44BE}"/>
              </a:ext>
            </a:extLst>
          </p:cNvPr>
          <p:cNvSpPr>
            <a:spLocks noChangeArrowheads="1"/>
          </p:cNvSpPr>
          <p:nvPr/>
        </p:nvSpPr>
        <p:spPr bwMode="auto">
          <a:xfrm>
            <a:off x="212725" y="4994275"/>
            <a:ext cx="271463" cy="258763"/>
          </a:xfrm>
          <a:prstGeom prst="ellipse">
            <a:avLst/>
          </a:prstGeom>
          <a:solidFill>
            <a:srgbClr val="99CCFF"/>
          </a:solidFill>
          <a:ln w="9525">
            <a:solidFill>
              <a:srgbClr val="000080"/>
            </a:solidFill>
            <a:miter lim="800000"/>
            <a:headEnd/>
            <a:tailEnd/>
          </a:ln>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000066"/>
                </a:solidFill>
                <a:latin typeface="Tahoma" panose="020B0604030504040204" pitchFamily="34" charset="0"/>
              </a:rPr>
              <a:t>3</a:t>
            </a:r>
            <a:endParaRPr lang="en-US" altLang="en-US" dirty="0">
              <a:solidFill>
                <a:schemeClr val="tx1"/>
              </a:solidFill>
              <a:latin typeface="Tahoma" panose="020B0604030504040204" pitchFamily="34" charset="0"/>
            </a:endParaRPr>
          </a:p>
        </p:txBody>
      </p:sp>
      <p:sp>
        <p:nvSpPr>
          <p:cNvPr id="26" name="Text Box 27">
            <a:extLst>
              <a:ext uri="{FF2B5EF4-FFF2-40B4-BE49-F238E27FC236}">
                <a16:creationId xmlns:a16="http://schemas.microsoft.com/office/drawing/2014/main" id="{26381290-49C7-6B1A-D533-705990EB69A0}"/>
              </a:ext>
            </a:extLst>
          </p:cNvPr>
          <p:cNvSpPr txBox="1">
            <a:spLocks noChangeArrowheads="1"/>
          </p:cNvSpPr>
          <p:nvPr/>
        </p:nvSpPr>
        <p:spPr bwMode="auto">
          <a:xfrm>
            <a:off x="1927225" y="4838700"/>
            <a:ext cx="2774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enters invoice and</a:t>
            </a:r>
          </a:p>
          <a:p>
            <a:pPr eaLnBrk="1" hangingPunct="1">
              <a:spcBef>
                <a:spcPct val="0"/>
              </a:spcBef>
              <a:buFontTx/>
              <a:buNone/>
            </a:pPr>
            <a:r>
              <a:rPr lang="en-US" altLang="en-US" sz="1200" dirty="0">
                <a:solidFill>
                  <a:srgbClr val="000099"/>
                </a:solidFill>
              </a:rPr>
              <a:t>shipment data into </a:t>
            </a:r>
            <a:r>
              <a:rPr lang="en-US" altLang="en-US" sz="1200" b="1" dirty="0">
                <a:solidFill>
                  <a:srgbClr val="000099"/>
                </a:solidFill>
              </a:rPr>
              <a:t>WAWF</a:t>
            </a:r>
            <a:r>
              <a:rPr lang="en-US" altLang="en-US" sz="1200" dirty="0">
                <a:solidFill>
                  <a:srgbClr val="000099"/>
                </a:solidFill>
              </a:rPr>
              <a:t>, or transmit</a:t>
            </a:r>
          </a:p>
          <a:p>
            <a:pPr eaLnBrk="1" hangingPunct="1">
              <a:spcBef>
                <a:spcPct val="0"/>
              </a:spcBef>
              <a:buFontTx/>
              <a:buNone/>
            </a:pPr>
            <a:r>
              <a:rPr lang="en-US" altLang="en-US" sz="1200" dirty="0">
                <a:solidFill>
                  <a:srgbClr val="000099"/>
                </a:solidFill>
              </a:rPr>
              <a:t>invoices via </a:t>
            </a:r>
            <a:r>
              <a:rPr lang="en-US" altLang="en-US" sz="1200" b="1" dirty="0">
                <a:solidFill>
                  <a:srgbClr val="000099"/>
                </a:solidFill>
              </a:rPr>
              <a:t>EDI</a:t>
            </a:r>
            <a:endParaRPr lang="en-US" altLang="en-US" sz="1400" dirty="0">
              <a:solidFill>
                <a:srgbClr val="000099"/>
              </a:solidFill>
              <a:highlight>
                <a:srgbClr val="FFFF00"/>
              </a:highlight>
              <a:latin typeface="Calibri" panose="020F0502020204030204" pitchFamily="34" charset="0"/>
            </a:endParaRPr>
          </a:p>
        </p:txBody>
      </p:sp>
      <p:grpSp>
        <p:nvGrpSpPr>
          <p:cNvPr id="27" name="Group 29">
            <a:extLst>
              <a:ext uri="{FF2B5EF4-FFF2-40B4-BE49-F238E27FC236}">
                <a16:creationId xmlns:a16="http://schemas.microsoft.com/office/drawing/2014/main" id="{4E3BE5A9-67E9-7DC1-4581-305A5DAE41A4}"/>
              </a:ext>
            </a:extLst>
          </p:cNvPr>
          <p:cNvGrpSpPr>
            <a:grpSpLocks/>
          </p:cNvGrpSpPr>
          <p:nvPr/>
        </p:nvGrpSpPr>
        <p:grpSpPr bwMode="auto">
          <a:xfrm>
            <a:off x="650875" y="4521200"/>
            <a:ext cx="1309688" cy="1328738"/>
            <a:chOff x="3872" y="2236"/>
            <a:chExt cx="825" cy="837"/>
          </a:xfrm>
        </p:grpSpPr>
        <p:graphicFrame>
          <p:nvGraphicFramePr>
            <p:cNvPr id="28" name="Object 30">
              <a:extLst>
                <a:ext uri="{FF2B5EF4-FFF2-40B4-BE49-F238E27FC236}">
                  <a16:creationId xmlns:a16="http://schemas.microsoft.com/office/drawing/2014/main" id="{9F985376-ADF5-318D-5933-C16822239ACF}"/>
                </a:ext>
              </a:extLst>
            </p:cNvPr>
            <p:cNvGraphicFramePr>
              <a:graphicFrameLocks noChangeAspect="1"/>
            </p:cNvGraphicFramePr>
            <p:nvPr/>
          </p:nvGraphicFramePr>
          <p:xfrm>
            <a:off x="3872" y="2236"/>
            <a:ext cx="825" cy="837"/>
          </p:xfrm>
          <a:graphic>
            <a:graphicData uri="http://schemas.openxmlformats.org/presentationml/2006/ole">
              <mc:AlternateContent xmlns:mc="http://schemas.openxmlformats.org/markup-compatibility/2006">
                <mc:Choice xmlns:v="urn:schemas-microsoft-com:vml" Requires="v">
                  <p:oleObj name="Clip" r:id="rId8" imgW="4755794" imgH="4828032" progId="">
                    <p:embed/>
                  </p:oleObj>
                </mc:Choice>
                <mc:Fallback>
                  <p:oleObj name="Clip" r:id="rId8" imgW="4755794" imgH="4828032" progId="">
                    <p:embed/>
                    <p:pic>
                      <p:nvPicPr>
                        <p:cNvPr id="28" name="Object 30">
                          <a:extLst>
                            <a:ext uri="{FF2B5EF4-FFF2-40B4-BE49-F238E27FC236}">
                              <a16:creationId xmlns:a16="http://schemas.microsoft.com/office/drawing/2014/main" id="{9F985376-ADF5-318D-5933-C16822239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 y="2236"/>
                          <a:ext cx="82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Picture 31" descr="Acceptor certify">
              <a:extLst>
                <a:ext uri="{FF2B5EF4-FFF2-40B4-BE49-F238E27FC236}">
                  <a16:creationId xmlns:a16="http://schemas.microsoft.com/office/drawing/2014/main" id="{423AB1FF-C3D3-959E-D685-B8C1DF932EC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2" y="2350"/>
              <a:ext cx="72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descr="WAWF title">
              <a:extLst>
                <a:ext uri="{FF2B5EF4-FFF2-40B4-BE49-F238E27FC236}">
                  <a16:creationId xmlns:a16="http://schemas.microsoft.com/office/drawing/2014/main" id="{5BAE852F-1008-F062-44D0-F7674137D9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0" y="2260"/>
              <a:ext cx="66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Oval 36">
            <a:extLst>
              <a:ext uri="{FF2B5EF4-FFF2-40B4-BE49-F238E27FC236}">
                <a16:creationId xmlns:a16="http://schemas.microsoft.com/office/drawing/2014/main" id="{2BD58DFE-D3E2-0CF1-065A-F3472A9C7C01}"/>
              </a:ext>
            </a:extLst>
          </p:cNvPr>
          <p:cNvSpPr>
            <a:spLocks noChangeArrowheads="1"/>
          </p:cNvSpPr>
          <p:nvPr/>
        </p:nvSpPr>
        <p:spPr bwMode="auto">
          <a:xfrm>
            <a:off x="6213475" y="4029075"/>
            <a:ext cx="271463" cy="258763"/>
          </a:xfrm>
          <a:prstGeom prst="ellipse">
            <a:avLst/>
          </a:prstGeom>
          <a:solidFill>
            <a:srgbClr val="99CCFF"/>
          </a:solidFill>
          <a:ln w="9525">
            <a:solidFill>
              <a:srgbClr val="000080"/>
            </a:solidFill>
            <a:miter lim="800000"/>
            <a:headEnd/>
            <a:tailEnd/>
          </a:ln>
        </p:spPr>
        <p:txBody>
          <a:bodyPr wrap="none" anchor="ct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rgbClr val="000066"/>
                </a:solidFill>
                <a:latin typeface="Tahoma" panose="020B0604030504040204" pitchFamily="34" charset="0"/>
              </a:rPr>
              <a:t>4</a:t>
            </a:r>
            <a:endParaRPr lang="en-US" altLang="en-US" dirty="0">
              <a:solidFill>
                <a:schemeClr val="tx1"/>
              </a:solidFill>
              <a:latin typeface="Tahoma" panose="020B0604030504040204" pitchFamily="34" charset="0"/>
            </a:endParaRPr>
          </a:p>
        </p:txBody>
      </p:sp>
      <p:sp>
        <p:nvSpPr>
          <p:cNvPr id="32" name="Text Box 37">
            <a:extLst>
              <a:ext uri="{FF2B5EF4-FFF2-40B4-BE49-F238E27FC236}">
                <a16:creationId xmlns:a16="http://schemas.microsoft.com/office/drawing/2014/main" id="{B78F05C6-AE4C-6A67-D51F-5744B44494C0}"/>
              </a:ext>
            </a:extLst>
          </p:cNvPr>
          <p:cNvSpPr txBox="1">
            <a:spLocks noChangeArrowheads="1"/>
          </p:cNvSpPr>
          <p:nvPr/>
        </p:nvSpPr>
        <p:spPr bwMode="auto">
          <a:xfrm>
            <a:off x="7923213" y="3810000"/>
            <a:ext cx="1220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ü"/>
              <a:defRPr sz="2400">
                <a:solidFill>
                  <a:srgbClr val="293685"/>
                </a:solidFill>
                <a:latin typeface="Arial" panose="020B0604020202020204" pitchFamily="34" charset="0"/>
                <a:cs typeface="Arial" panose="020B0604020202020204" pitchFamily="34" charset="0"/>
              </a:defRPr>
            </a:lvl1pPr>
            <a:lvl2pPr marL="742950" indent="-285750">
              <a:spcBef>
                <a:spcPct val="20000"/>
              </a:spcBef>
              <a:defRPr sz="2000">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rgbClr val="000099"/>
                </a:solidFill>
              </a:rPr>
              <a:t>Vendor monitors invoice status and views advice of payment (AOP) in </a:t>
            </a:r>
            <a:r>
              <a:rPr lang="en-US" altLang="en-US" sz="1200" b="1" dirty="0">
                <a:solidFill>
                  <a:srgbClr val="000099"/>
                </a:solidFill>
              </a:rPr>
              <a:t>myInvoice</a:t>
            </a:r>
            <a:endParaRPr lang="en-US" altLang="en-US" sz="1200" dirty="0">
              <a:solidFill>
                <a:srgbClr val="000099"/>
              </a:solidFill>
            </a:endParaRPr>
          </a:p>
        </p:txBody>
      </p:sp>
      <p:grpSp>
        <p:nvGrpSpPr>
          <p:cNvPr id="33" name="Group 43">
            <a:extLst>
              <a:ext uri="{FF2B5EF4-FFF2-40B4-BE49-F238E27FC236}">
                <a16:creationId xmlns:a16="http://schemas.microsoft.com/office/drawing/2014/main" id="{CFA78477-B6BB-C984-23B8-E16F4C3C06FE}"/>
              </a:ext>
            </a:extLst>
          </p:cNvPr>
          <p:cNvGrpSpPr>
            <a:grpSpLocks/>
          </p:cNvGrpSpPr>
          <p:nvPr/>
        </p:nvGrpSpPr>
        <p:grpSpPr bwMode="auto">
          <a:xfrm>
            <a:off x="6477000" y="1095375"/>
            <a:ext cx="1309688" cy="1328738"/>
            <a:chOff x="3018" y="3162"/>
            <a:chExt cx="825" cy="837"/>
          </a:xfrm>
        </p:grpSpPr>
        <p:graphicFrame>
          <p:nvGraphicFramePr>
            <p:cNvPr id="34" name="Object 44">
              <a:extLst>
                <a:ext uri="{FF2B5EF4-FFF2-40B4-BE49-F238E27FC236}">
                  <a16:creationId xmlns:a16="http://schemas.microsoft.com/office/drawing/2014/main" id="{47434EAA-E85C-993F-5AFD-59EAA6511F5E}"/>
                </a:ext>
              </a:extLst>
            </p:cNvPr>
            <p:cNvGraphicFramePr>
              <a:graphicFrameLocks noChangeAspect="1"/>
            </p:cNvGraphicFramePr>
            <p:nvPr/>
          </p:nvGraphicFramePr>
          <p:xfrm>
            <a:off x="3018" y="3162"/>
            <a:ext cx="825" cy="837"/>
          </p:xfrm>
          <a:graphic>
            <a:graphicData uri="http://schemas.openxmlformats.org/presentationml/2006/ole">
              <mc:AlternateContent xmlns:mc="http://schemas.openxmlformats.org/markup-compatibility/2006">
                <mc:Choice xmlns:v="urn:schemas-microsoft-com:vml" Requires="v">
                  <p:oleObj name="Clip" r:id="rId11" imgW="4755794" imgH="4828032" progId="">
                    <p:embed/>
                  </p:oleObj>
                </mc:Choice>
                <mc:Fallback>
                  <p:oleObj name="Clip" r:id="rId11" imgW="4755794" imgH="4828032" progId="">
                    <p:embed/>
                    <p:pic>
                      <p:nvPicPr>
                        <p:cNvPr id="34" name="Object 44">
                          <a:extLst>
                            <a:ext uri="{FF2B5EF4-FFF2-40B4-BE49-F238E27FC236}">
                              <a16:creationId xmlns:a16="http://schemas.microsoft.com/office/drawing/2014/main" id="{47434EAA-E85C-993F-5AFD-59EAA6511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 y="3162"/>
                          <a:ext cx="82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45" descr="bank">
              <a:extLst>
                <a:ext uri="{FF2B5EF4-FFF2-40B4-BE49-F238E27FC236}">
                  <a16:creationId xmlns:a16="http://schemas.microsoft.com/office/drawing/2014/main" id="{A60F57B7-3E9C-5C42-BDBC-D76C888396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4" y="3210"/>
              <a:ext cx="655" cy="5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6" name="Line 47">
            <a:extLst>
              <a:ext uri="{FF2B5EF4-FFF2-40B4-BE49-F238E27FC236}">
                <a16:creationId xmlns:a16="http://schemas.microsoft.com/office/drawing/2014/main" id="{D3B068D1-8E05-08EC-72DC-AEC050091DBA}"/>
              </a:ext>
            </a:extLst>
          </p:cNvPr>
          <p:cNvSpPr>
            <a:spLocks noChangeShapeType="1"/>
          </p:cNvSpPr>
          <p:nvPr/>
        </p:nvSpPr>
        <p:spPr bwMode="auto">
          <a:xfrm>
            <a:off x="5257800" y="5114925"/>
            <a:ext cx="1171575" cy="0"/>
          </a:xfrm>
          <a:prstGeom prst="line">
            <a:avLst/>
          </a:prstGeom>
          <a:noFill/>
          <a:ln w="5715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37" name="Line 48">
            <a:extLst>
              <a:ext uri="{FF2B5EF4-FFF2-40B4-BE49-F238E27FC236}">
                <a16:creationId xmlns:a16="http://schemas.microsoft.com/office/drawing/2014/main" id="{FCEE555F-412D-9A2A-EA80-22F3BB42182A}"/>
              </a:ext>
            </a:extLst>
          </p:cNvPr>
          <p:cNvSpPr>
            <a:spLocks noChangeShapeType="1"/>
          </p:cNvSpPr>
          <p:nvPr/>
        </p:nvSpPr>
        <p:spPr bwMode="auto">
          <a:xfrm flipV="1">
            <a:off x="7304088" y="3584574"/>
            <a:ext cx="0" cy="347663"/>
          </a:xfrm>
          <a:prstGeom prst="line">
            <a:avLst/>
          </a:prstGeom>
          <a:noFill/>
          <a:ln w="57150">
            <a:solidFill>
              <a:srgbClr val="00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Tree>
    <p:extLst>
      <p:ext uri="{BB962C8B-B14F-4D97-AF65-F5344CB8AC3E}">
        <p14:creationId xmlns:p14="http://schemas.microsoft.com/office/powerpoint/2010/main" val="3010777066"/>
      </p:ext>
    </p:extLst>
  </p:cSld>
  <p:clrMapOvr>
    <a:masterClrMapping/>
  </p:clrMapOvr>
</p:sld>
</file>

<file path=ppt/theme/theme1.xml><?xml version="1.0" encoding="utf-8"?>
<a:theme xmlns:a="http://schemas.openxmlformats.org/drawingml/2006/main" name="PSAH_PowerPoint_Template_FY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675C7FF593BD49AA0D1369360A1D7A" ma:contentTypeVersion="12" ma:contentTypeDescription="Create a new document." ma:contentTypeScope="" ma:versionID="e68c89d9796aa11ad56c0cf38dd357f6">
  <xsd:schema xmlns:xsd="http://www.w3.org/2001/XMLSchema" xmlns:xs="http://www.w3.org/2001/XMLSchema" xmlns:p="http://schemas.microsoft.com/office/2006/metadata/properties" xmlns:ns2="dc5249ff-6bd5-4adc-8a72-501dcd83a593" xmlns:ns3="6e55be4d-ac0b-4717-b688-c8bfdee13e5f" targetNamespace="http://schemas.microsoft.com/office/2006/metadata/properties" ma:root="true" ma:fieldsID="f77e9a2edff32b973aeaff9a1574e5bd" ns2:_="" ns3:_="">
    <xsd:import namespace="dc5249ff-6bd5-4adc-8a72-501dcd83a593"/>
    <xsd:import namespace="6e55be4d-ac0b-4717-b688-c8bfdee13e5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249ff-6bd5-4adc-8a72-501dcd83a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5be4d-ac0b-4717-b688-c8bfdee13e5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986feb-ed23-4e29-8989-c45bc45b159e}" ma:internalName="TaxCatchAll" ma:showField="CatchAllData" ma:web="6e55be4d-ac0b-4717-b688-c8bfdee13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55be4d-ac0b-4717-b688-c8bfdee13e5f" xsi:nil="true"/>
    <lcf76f155ced4ddcb4097134ff3c332f xmlns="dc5249ff-6bd5-4adc-8a72-501dcd83a5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6AC0B4-4B1A-4B36-AAB6-9D5727F7D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249ff-6bd5-4adc-8a72-501dcd83a593"/>
    <ds:schemaRef ds:uri="6e55be4d-ac0b-4717-b688-c8bfdee13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7822C-9CE9-4520-922E-475D251C4FAF}">
  <ds:schemaRefs>
    <ds:schemaRef ds:uri="http://schemas.microsoft.com/sharepoint/v3/contenttype/forms"/>
  </ds:schemaRefs>
</ds:datastoreItem>
</file>

<file path=customXml/itemProps3.xml><?xml version="1.0" encoding="utf-8"?>
<ds:datastoreItem xmlns:ds="http://schemas.openxmlformats.org/officeDocument/2006/customXml" ds:itemID="{B1A92563-2C94-456C-9D8B-19333B27E043}">
  <ds:schemaRefs>
    <ds:schemaRef ds:uri="http://schemas.microsoft.com/office/infopath/2007/PartnerControls"/>
    <ds:schemaRef ds:uri="http://purl.org/dc/elements/1.1/"/>
    <ds:schemaRef ds:uri="http://schemas.microsoft.com/sharepoint.v3"/>
    <ds:schemaRef ds:uri="http://purl.org/dc/terms/"/>
    <ds:schemaRef ds:uri="http://schemas.microsoft.com/office/2006/metadata/properties"/>
    <ds:schemaRef ds:uri="f29c9cbf-560f-43c9-9244-3dc20307dddb"/>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 ds:uri="6e55be4d-ac0b-4717-b688-c8bfdee13e5f"/>
    <ds:schemaRef ds:uri="dc5249ff-6bd5-4adc-8a72-501dcd83a593"/>
  </ds:schemaRefs>
</ds:datastoreItem>
</file>

<file path=docProps/app.xml><?xml version="1.0" encoding="utf-8"?>
<Properties xmlns="http://schemas.openxmlformats.org/officeDocument/2006/extended-properties" xmlns:vt="http://schemas.openxmlformats.org/officeDocument/2006/docPropsVTypes">
  <TotalTime>2109</TotalTime>
  <Words>2277</Words>
  <Application>Microsoft Office PowerPoint</Application>
  <PresentationFormat>On-screen Show (4:3)</PresentationFormat>
  <Paragraphs>466</Paragraphs>
  <Slides>30</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2" baseType="lpstr">
      <vt:lpstr>Aptos</vt:lpstr>
      <vt:lpstr>Arial</vt:lpstr>
      <vt:lpstr>Calibri</vt:lpstr>
      <vt:lpstr>Eras Medium ITC</vt:lpstr>
      <vt:lpstr>Tahoma</vt:lpstr>
      <vt:lpstr>Times New Roman</vt:lpstr>
      <vt:lpstr>Wingdings</vt:lpstr>
      <vt:lpstr>Wingdings 2</vt:lpstr>
      <vt:lpstr>PSAH_PowerPoint_Template_FY14</vt:lpstr>
      <vt:lpstr>Content Slides</vt:lpstr>
      <vt:lpstr>Last Slide</vt:lpstr>
      <vt:lpstr>Clip</vt:lpstr>
      <vt:lpstr>Wide Area Workflow (WAWF)</vt:lpstr>
      <vt:lpstr>Wide Area Workflow (WAWF) Agenda</vt:lpstr>
      <vt:lpstr>Electronic Commerce Tools Overview</vt:lpstr>
      <vt:lpstr>WAWF Overview</vt:lpstr>
      <vt:lpstr>WAWF Benefits</vt:lpstr>
      <vt:lpstr>Why WAWF for Electronic Invoicing?</vt:lpstr>
      <vt:lpstr>WAWF User Roles at a Glance</vt:lpstr>
      <vt:lpstr>Electronic Access and Processing for Documents</vt:lpstr>
      <vt:lpstr>DFAS Electronic Commerce Tools Overview</vt:lpstr>
      <vt:lpstr>Procurement Integrated Enterprise Environment (PIEE)</vt:lpstr>
      <vt:lpstr>PIEE/WAWF Log In</vt:lpstr>
      <vt:lpstr>WAWF Module</vt:lpstr>
      <vt:lpstr>WAWF: Create &amp; Process a Number of Documents Electronically…</vt:lpstr>
      <vt:lpstr>Documents are Routed Through WAWF According to DoD Activity Address Codes (DoDAACs) Entered by Vendor</vt:lpstr>
      <vt:lpstr>Entitlement/Accounting Systems used to Process Payments</vt:lpstr>
      <vt:lpstr>How Does It Work?  WAWF Receipts &amp; Acceptance Process</vt:lpstr>
      <vt:lpstr>Combo Invoice/Receiving Report Workflow</vt:lpstr>
      <vt:lpstr>Invoice 2-in-1 Workflow</vt:lpstr>
      <vt:lpstr>WAWF Status</vt:lpstr>
      <vt:lpstr>WAWF Status (Continued 2 of 3)</vt:lpstr>
      <vt:lpstr>WAWF Status (Continued 3 of 3)</vt:lpstr>
      <vt:lpstr>   WAWF Can Send Multiple Email Notifications</vt:lpstr>
      <vt:lpstr>Sample Email Notification </vt:lpstr>
      <vt:lpstr>WAWF Government Role Functionality</vt:lpstr>
      <vt:lpstr>PIEE: My Invoice Utilization Advantages</vt:lpstr>
      <vt:lpstr>Ogden Help Desk for Vendors</vt:lpstr>
      <vt:lpstr>PIEE: Web Based Training</vt:lpstr>
      <vt:lpstr>WAWF: Web Based Training</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(2nd line if necessary)</dc:title>
  <dc:creator>ELKS, LOREN CIV DFAS</dc:creator>
  <cp:lastModifiedBy>Bibart, Leslie Ann CIV DFAS JJA (USA)</cp:lastModifiedBy>
  <cp:revision>42</cp:revision>
  <dcterms:modified xsi:type="dcterms:W3CDTF">2024-09-17T18:47:21Z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0x01010072675C7FF593BD49AA0D1369360A1D7A</vt:lpwstr>
  </property>
  <property fmtid="{D5CDD505-2E9C-101B-9397-08002B2CF9AE}" pid="3" name="Primary Audience">
    <vt:lpwstr>31;#DFAS|c59b5325-f6cd-478c-aea1-a9cbd45d1c6b</vt:lpwstr>
  </property>
  <property fmtid="{D5CDD505-2E9C-101B-9397-08002B2CF9AE}" pid="4" name="Organizational Owner">
    <vt:lpwstr>20;#Chief of Staff|e187e17d-8f74-46b9-9bbe-5d60a41f3cfa</vt:lpwstr>
  </property>
  <property fmtid="{D5CDD505-2E9C-101B-9397-08002B2CF9AE}" pid="5" name="Content Site Specific">
    <vt:lpwstr>22;#All DFAS Sites|be9e3134-da5c-4876-8e7d-7c275199988a</vt:lpwstr>
  </property>
  <property fmtid="{D5CDD505-2E9C-101B-9397-08002B2CF9AE}" pid="6" name="Document Type">
    <vt:lpwstr>27;#Presentation|86af29ec-08bc-4a6c-9268-3039401392c4</vt:lpwstr>
  </property>
  <property fmtid="{D5CDD505-2E9C-101B-9397-08002B2CF9AE}" pid="7" name="DFAS Subtopic">
    <vt:lpwstr>83;#Enterprise Communication Strategy|286be4c2-2a96-49f4-8600-a2744e74cd2a</vt:lpwstr>
  </property>
  <property fmtid="{D5CDD505-2E9C-101B-9397-08002B2CF9AE}" pid="8" name="Iinfo Label">
    <vt:lpwstr>1;#FOUO|0e05ee91-4f24-4f05-a135-5eec5974272b</vt:lpwstr>
  </property>
  <property fmtid="{D5CDD505-2E9C-101B-9397-08002B2CF9AE}" pid="9" name="DFAS Topic">
    <vt:lpwstr>55;#Enterprise Services|224257d6-1f95-403f-9f44-53e90c06817b</vt:lpwstr>
  </property>
</Properties>
</file>